
<file path=[Content_Types].xml><?xml version="1.0" encoding="utf-8"?>
<Types xmlns="http://schemas.openxmlformats.org/package/2006/content-types">
  <Default Extension="png" ContentType="image/png"/>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3" r:id="rId3"/>
    <p:sldId id="319" r:id="rId5"/>
    <p:sldId id="315" r:id="rId6"/>
    <p:sldId id="425" r:id="rId7"/>
    <p:sldId id="426" r:id="rId8"/>
    <p:sldId id="384" r:id="rId9"/>
    <p:sldId id="342" r:id="rId10"/>
    <p:sldId id="343" r:id="rId11"/>
    <p:sldId id="344" r:id="rId12"/>
    <p:sldId id="345" r:id="rId13"/>
    <p:sldId id="346" r:id="rId14"/>
    <p:sldId id="347" r:id="rId15"/>
    <p:sldId id="348" r:id="rId16"/>
    <p:sldId id="349" r:id="rId17"/>
    <p:sldId id="386" r:id="rId18"/>
    <p:sldId id="350" r:id="rId19"/>
    <p:sldId id="351" r:id="rId20"/>
    <p:sldId id="352" r:id="rId21"/>
    <p:sldId id="353" r:id="rId22"/>
    <p:sldId id="354" r:id="rId23"/>
    <p:sldId id="316" r:id="rId24"/>
    <p:sldId id="356" r:id="rId25"/>
    <p:sldId id="357" r:id="rId26"/>
    <p:sldId id="358" r:id="rId27"/>
    <p:sldId id="359" r:id="rId28"/>
    <p:sldId id="360" r:id="rId29"/>
    <p:sldId id="362" r:id="rId30"/>
    <p:sldId id="363" r:id="rId31"/>
    <p:sldId id="365" r:id="rId32"/>
    <p:sldId id="364" r:id="rId33"/>
    <p:sldId id="366" r:id="rId34"/>
    <p:sldId id="367" r:id="rId35"/>
    <p:sldId id="368" r:id="rId36"/>
    <p:sldId id="369" r:id="rId37"/>
    <p:sldId id="370" r:id="rId38"/>
    <p:sldId id="371" r:id="rId39"/>
    <p:sldId id="373" r:id="rId40"/>
    <p:sldId id="374" r:id="rId41"/>
    <p:sldId id="375" r:id="rId42"/>
    <p:sldId id="376" r:id="rId43"/>
    <p:sldId id="378" r:id="rId44"/>
    <p:sldId id="379" r:id="rId45"/>
    <p:sldId id="380" r:id="rId46"/>
    <p:sldId id="381" r:id="rId47"/>
    <p:sldId id="382" r:id="rId48"/>
    <p:sldId id="314" r:id="rId49"/>
  </p:sldIdLst>
  <p:sldSz cx="9144000" cy="5145405"/>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alibri" pitchFamily="34" charset="0"/>
        <a:ea typeface="宋体" charset="-122"/>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Calibri" pitchFamily="34" charset="0"/>
        <a:ea typeface="宋体" charset="-122"/>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Calibri" pitchFamily="34" charset="0"/>
        <a:ea typeface="宋体" charset="-122"/>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Calibri" pitchFamily="34" charset="0"/>
        <a:ea typeface="宋体" charset="-122"/>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Calibri" pitchFamily="34" charset="0"/>
        <a:ea typeface="宋体" charset="-122"/>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Calibri" pitchFamily="34" charset="0"/>
        <a:ea typeface="宋体" charset="-122"/>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Calibri" pitchFamily="34" charset="0"/>
        <a:ea typeface="宋体" charset="-122"/>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Calibri" pitchFamily="34" charset="0"/>
        <a:ea typeface="宋体" charset="-122"/>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Calibri"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480"/>
    <p:restoredTop sz="94660"/>
  </p:normalViewPr>
  <p:slideViewPr>
    <p:cSldViewPr showGuides="1">
      <p:cViewPr varScale="1">
        <p:scale>
          <a:sx n="141" d="100"/>
          <a:sy n="141" d="100"/>
        </p:scale>
        <p:origin x="870" y="120"/>
      </p:cViewPr>
      <p:guideLst>
        <p:guide orient="horz" pos="1494"/>
        <p:guide pos="2936"/>
      </p:guideLst>
    </p:cSldViewPr>
  </p:slideViewPr>
  <p:notesTextViewPr>
    <p:cViewPr>
      <p:scale>
        <a:sx n="100" d="100"/>
        <a:sy n="100" d="100"/>
      </p:scale>
      <p:origin x="0" y="0"/>
    </p:cViewPr>
  </p:notesTextViewPr>
  <p:sorterViewPr>
    <p:cViewPr>
      <p:scale>
        <a:sx n="66" d="100"/>
        <a:sy n="66" d="100"/>
      </p:scale>
      <p:origin x="0" y="0"/>
    </p:cViewPr>
  </p:sorterViewPr>
  <p:gridSpacing cx="36003" cy="36003"/>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fontAlgn="auto"/>
            <a:fld id="{3BF86EA5-6311-43E1-8407-31F6367BFBBC}"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382588" y="685800"/>
            <a:ext cx="6092825" cy="34290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343400"/>
            <a:ext cx="5486400" cy="411480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fontAlgn="auto"/>
            <a:fld id="{2EA7BCFB-A7C3-4628-BC5B-9545862F0BD1}"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幻灯片图像占位符 1"/>
          <p:cNvSpPr>
            <a:spLocks noGrp="1" noRot="1" noChangeAspect="1"/>
          </p:cNvSpPr>
          <p:nvPr>
            <p:ph type="sldImg"/>
          </p:nvPr>
        </p:nvSpPr>
        <p:spPr/>
      </p:sp>
      <p:sp>
        <p:nvSpPr>
          <p:cNvPr id="5122" name="备注占位符 2"/>
          <p:cNvSpPr>
            <a:spLocks noGrp="1"/>
          </p:cNvSpPr>
          <p:nvPr>
            <p:ph type="body"/>
          </p:nvPr>
        </p:nvSpPr>
        <p:spPr/>
        <p:txBody>
          <a:bodyPr lIns="91440" tIns="45720" rIns="91440" bIns="45720" anchor="t"/>
          <a:p>
            <a:pPr lvl="0"/>
            <a:endParaRPr lang="zh-CN" altLang="en-US"/>
          </a:p>
        </p:txBody>
      </p:sp>
      <p:sp>
        <p:nvSpPr>
          <p:cNvPr id="5123"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r>
              <a:rPr lang="zh-CN" altLang="en-US" sz="1200"/>
              <a:t>*</a:t>
            </a:r>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p:cNvSpPr>
          <p:nvPr>
            <p:ph type="sldImg"/>
          </p:nvPr>
        </p:nvSpPr>
        <p:spPr/>
      </p:sp>
      <p:sp>
        <p:nvSpPr>
          <p:cNvPr id="7170" name="备注占位符 2"/>
          <p:cNvSpPr>
            <a:spLocks noGrp="1"/>
          </p:cNvSpPr>
          <p:nvPr>
            <p:ph type="body"/>
          </p:nvPr>
        </p:nvSpPr>
        <p:spPr/>
        <p:txBody>
          <a:bodyPr lIns="91440" tIns="45720" rIns="91440" bIns="45720" anchor="t"/>
          <a:p>
            <a:pPr lvl="0"/>
            <a:endParaRPr lang="zh-CN" altLang="en-US"/>
          </a:p>
        </p:txBody>
      </p:sp>
      <p:sp>
        <p:nvSpPr>
          <p:cNvPr id="7171"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r>
              <a:rPr lang="zh-CN" altLang="en-US" sz="1200"/>
              <a:t>*</a:t>
            </a:r>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noChangeAspect="1"/>
          </p:cNvSpPr>
          <p:nvPr>
            <p:ph type="sldImg"/>
          </p:nvPr>
        </p:nvSpPr>
        <p:spPr/>
      </p:sp>
      <p:sp>
        <p:nvSpPr>
          <p:cNvPr id="9218" name="备注占位符 2"/>
          <p:cNvSpPr>
            <a:spLocks noGrp="1"/>
          </p:cNvSpPr>
          <p:nvPr>
            <p:ph type="body"/>
          </p:nvPr>
        </p:nvSpPr>
        <p:spPr/>
        <p:txBody>
          <a:bodyPr lIns="91440" tIns="45720" rIns="91440" bIns="45720" anchor="t"/>
          <a:p>
            <a:pPr lvl="0"/>
            <a:endParaRPr lang="zh-CN" altLang="en-US"/>
          </a:p>
        </p:txBody>
      </p:sp>
      <p:sp>
        <p:nvSpPr>
          <p:cNvPr id="9219"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r>
              <a:rPr lang="zh-CN" altLang="en-US" sz="1200"/>
              <a:t>*</a:t>
            </a:r>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p>
            <a:pPr lvl="0"/>
            <a:endParaRPr lang="zh-CN" altLang="en-US"/>
          </a:p>
        </p:txBody>
      </p:sp>
      <p:sp>
        <p:nvSpPr>
          <p:cNvPr id="13315"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r>
              <a:rPr lang="zh-CN" altLang="en-US" sz="1200"/>
              <a:t>*</a:t>
            </a:r>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p:cNvSpPr>
          <p:nvPr>
            <p:ph type="sldImg"/>
          </p:nvPr>
        </p:nvSpPr>
        <p:spPr/>
      </p:sp>
      <p:sp>
        <p:nvSpPr>
          <p:cNvPr id="27650" name="备注占位符 2"/>
          <p:cNvSpPr>
            <a:spLocks noGrp="1"/>
          </p:cNvSpPr>
          <p:nvPr>
            <p:ph type="body"/>
          </p:nvPr>
        </p:nvSpPr>
        <p:spPr/>
        <p:txBody>
          <a:bodyPr lIns="91440" tIns="45720" rIns="91440" bIns="45720" anchor="t"/>
          <a:p>
            <a:pPr lvl="0"/>
            <a:endParaRPr lang="zh-CN" altLang="en-US"/>
          </a:p>
        </p:txBody>
      </p:sp>
      <p:sp>
        <p:nvSpPr>
          <p:cNvPr id="27651"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r>
              <a:rPr lang="zh-CN" altLang="en-US" sz="1200"/>
              <a:t>*</a:t>
            </a:r>
            <a:endParaRPr lang="zh-CN"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Grp="1" noRot="1" noChangeAspect="1"/>
          </p:cNvSpPr>
          <p:nvPr>
            <p:ph type="sldImg"/>
          </p:nvPr>
        </p:nvSpPr>
        <p:spPr/>
      </p:sp>
      <p:sp>
        <p:nvSpPr>
          <p:cNvPr id="36866" name="备注占位符 2"/>
          <p:cNvSpPr>
            <a:spLocks noGrp="1"/>
          </p:cNvSpPr>
          <p:nvPr>
            <p:ph type="body"/>
          </p:nvPr>
        </p:nvSpPr>
        <p:spPr/>
        <p:txBody>
          <a:bodyPr lIns="91440" tIns="45720" rIns="91440" bIns="45720" anchor="t"/>
          <a:p>
            <a:pPr lvl="0"/>
            <a:endParaRPr lang="zh-CN" altLang="en-US"/>
          </a:p>
        </p:txBody>
      </p:sp>
      <p:sp>
        <p:nvSpPr>
          <p:cNvPr id="36867"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r>
              <a:rPr lang="zh-CN" altLang="en-US" sz="1200"/>
              <a:t>*</a:t>
            </a:r>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幻灯片图像占位符 1"/>
          <p:cNvSpPr>
            <a:spLocks noGrp="1" noRot="1" noChangeAspect="1"/>
          </p:cNvSpPr>
          <p:nvPr>
            <p:ph type="sldImg"/>
          </p:nvPr>
        </p:nvSpPr>
        <p:spPr/>
      </p:sp>
      <p:sp>
        <p:nvSpPr>
          <p:cNvPr id="55298" name="备注占位符 2"/>
          <p:cNvSpPr>
            <a:spLocks noGrp="1"/>
          </p:cNvSpPr>
          <p:nvPr>
            <p:ph type="body"/>
          </p:nvPr>
        </p:nvSpPr>
        <p:spPr/>
        <p:txBody>
          <a:bodyPr lIns="91440" tIns="45720" rIns="91440" bIns="45720" anchor="t"/>
          <a:p>
            <a:pPr lvl="0"/>
            <a:endParaRPr lang="zh-CN" altLang="en-US"/>
          </a:p>
        </p:txBody>
      </p:sp>
      <p:sp>
        <p:nvSpPr>
          <p:cNvPr id="55299" name="灯片编号占位符 3"/>
          <p:cNvSpPr>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p>
            <a:pPr lvl="0" indent="0" algn="r"/>
            <a:r>
              <a:rPr lang="zh-CN" altLang="en-US" sz="1200"/>
              <a:t>*</a:t>
            </a:r>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154829"/>
            <a:ext cx="6019800" cy="3293095"/>
          </a:xfr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051" name="Picture 2" descr="C:\Users\Administrator\Desktop\图片3副本.png"/>
          <p:cNvPicPr>
            <a:picLocks noChangeAspect="1"/>
          </p:cNvPicPr>
          <p:nvPr userDrawn="1"/>
        </p:nvPicPr>
        <p:blipFill>
          <a:blip r:embed="rId2"/>
          <a:srcRect l="37286" b="16470"/>
          <a:stretch>
            <a:fillRect/>
          </a:stretch>
        </p:blipFill>
        <p:spPr>
          <a:xfrm rot="510874">
            <a:off x="371475" y="69850"/>
            <a:ext cx="3529013" cy="1222375"/>
          </a:xfrm>
          <a:prstGeom prst="rect">
            <a:avLst/>
          </a:prstGeom>
          <a:noFill/>
          <a:ln w="9525">
            <a:noFill/>
          </a:ln>
        </p:spPr>
      </p:pic>
      <p:grpSp>
        <p:nvGrpSpPr>
          <p:cNvPr id="2052" name="PA_组合 16"/>
          <p:cNvGrpSpPr/>
          <p:nvPr userDrawn="1"/>
        </p:nvGrpSpPr>
        <p:grpSpPr>
          <a:xfrm>
            <a:off x="1008063" y="339725"/>
            <a:ext cx="4032250" cy="571500"/>
            <a:chOff x="1786655" y="491683"/>
            <a:chExt cx="5375831" cy="761458"/>
          </a:xfrm>
        </p:grpSpPr>
        <p:sp>
          <p:nvSpPr>
            <p:cNvPr id="2053" name="矩形 20"/>
            <p:cNvSpPr/>
            <p:nvPr/>
          </p:nvSpPr>
          <p:spPr>
            <a:xfrm>
              <a:off x="1786655" y="945460"/>
              <a:ext cx="5375831" cy="307681"/>
            </a:xfrm>
            <a:prstGeom prst="rect">
              <a:avLst/>
            </a:prstGeom>
            <a:noFill/>
            <a:ln w="9525">
              <a:noFill/>
            </a:ln>
          </p:spPr>
          <p:txBody>
            <a:bodyPr wrap="square" anchor="t">
              <a:spAutoFit/>
            </a:bodyPr>
            <a:p>
              <a:pPr lvl="0" indent="0" defTabSz="685800"/>
              <a:r>
                <a:rPr lang="en-US" altLang="zh-CN" sz="900" dirty="0">
                  <a:solidFill>
                    <a:srgbClr val="808080"/>
                  </a:solidFill>
                  <a:latin typeface="Calibri" pitchFamily="34" charset="0"/>
                  <a:ea typeface="宋体" charset="-122"/>
                </a:rPr>
                <a:t>Lorem Ipsum is simply dummy text of the printing.</a:t>
              </a:r>
              <a:endParaRPr lang="zh-CN" altLang="en-US" sz="900" dirty="0">
                <a:solidFill>
                  <a:srgbClr val="808080"/>
                </a:solidFill>
                <a:latin typeface="Calibri" pitchFamily="34" charset="0"/>
                <a:ea typeface="宋体" charset="-122"/>
              </a:endParaRPr>
            </a:p>
          </p:txBody>
        </p:sp>
        <p:sp>
          <p:nvSpPr>
            <p:cNvPr id="2054" name="矩形 21"/>
            <p:cNvSpPr/>
            <p:nvPr/>
          </p:nvSpPr>
          <p:spPr>
            <a:xfrm>
              <a:off x="1786655" y="491683"/>
              <a:ext cx="4442166" cy="533315"/>
            </a:xfrm>
            <a:prstGeom prst="rect">
              <a:avLst/>
            </a:prstGeom>
            <a:noFill/>
            <a:ln w="9525">
              <a:noFill/>
            </a:ln>
          </p:spPr>
          <p:txBody>
            <a:bodyPr wrap="square" anchor="t">
              <a:spAutoFit/>
            </a:bodyPr>
            <a:p>
              <a:pPr lvl="0" indent="0"/>
              <a:r>
                <a:rPr lang="zh-CN" altLang="en-US" sz="2000" dirty="0">
                  <a:solidFill>
                    <a:srgbClr val="595959"/>
                  </a:solidFill>
                  <a:latin typeface="微软雅黑" pitchFamily="34" charset="-122"/>
                  <a:ea typeface="微软雅黑" pitchFamily="34" charset="-122"/>
                </a:rPr>
                <a:t>单击此处添加标题</a:t>
              </a:r>
              <a:endParaRPr lang="zh-CN" altLang="en-US" sz="2000" dirty="0">
                <a:solidFill>
                  <a:srgbClr val="595959"/>
                </a:solidFill>
                <a:latin typeface="微软雅黑" pitchFamily="34" charset="-122"/>
                <a:ea typeface="微软雅黑" pitchFamily="34" charset="-122"/>
              </a:endParaRPr>
            </a:p>
          </p:txBody>
        </p:sp>
      </p:grpSp>
      <p:sp>
        <p:nvSpPr>
          <p:cNvPr id="2" name="日期占位符 1"/>
          <p:cNvSpPr>
            <a:spLocks noGrp="1"/>
          </p:cNvSpPr>
          <p:nvPr>
            <p:ph type="dt" sz="half" idx="10"/>
          </p:nvPr>
        </p:nvSpPr>
        <p:spPr>
          <a:xfrm>
            <a:off x="457200" y="4768850"/>
            <a:ext cx="2133600" cy="273050"/>
          </a:xfrm>
          <a:prstGeom prst="rect">
            <a:avLst/>
          </a:prstGeom>
        </p:spPr>
        <p:txBody>
          <a:bodyPr vert="horz" lIns="91440" tIns="45720" rIns="91440" bIns="45720" rtlCol="0" anchor="ctr"/>
          <a:lstStyle/>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3124200" y="4768850"/>
            <a:ext cx="2895600" cy="273050"/>
          </a:xfrm>
          <a:prstGeom prst="rect">
            <a:avLst/>
          </a:prstGeom>
        </p:spPr>
        <p:txBody>
          <a:bodyPr vert="horz" lIns="91440" tIns="45720" rIns="91440" bIns="45720" rtlCol="0" anchor="ctr"/>
          <a:lstStyle/>
          <a:p>
            <a:pPr fontAlgn="auto"/>
            <a:endParaRPr lang="zh-CN" altLang="en-US" strike="noStrike" noProof="1"/>
          </a:p>
        </p:txBody>
      </p:sp>
      <p:sp>
        <p:nvSpPr>
          <p:cNvPr id="4" name="灯片编号占位符 3"/>
          <p:cNvSpPr>
            <a:spLocks noGrp="1"/>
          </p:cNvSpPr>
          <p:nvPr>
            <p:ph type="sldNum" sz="quarter" idx="12"/>
          </p:nvPr>
        </p:nvSpPr>
        <p:spPr>
          <a:xfrm>
            <a:off x="6553200" y="4768850"/>
            <a:ext cx="2133600" cy="273050"/>
          </a:xfrm>
          <a:prstGeom prst="rect">
            <a:avLst/>
          </a:prstGeom>
        </p:spPr>
        <p:txBody>
          <a:bodyPr vert="horz" lIns="91440" tIns="45720" rIns="91440" bIns="45720" rtlCol="0" anchor="ctr"/>
          <a:lstStyle/>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E9B2A31B-7A27-48E1-B8CA-BB525FBBDCE3}"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457200" y="206375"/>
            <a:ext cx="8229600" cy="857250"/>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457200" y="1200150"/>
            <a:ext cx="8229600" cy="3395663"/>
          </a:xfrm>
          <a:prstGeom prst="rect">
            <a:avLst/>
          </a:prstGeom>
          <a:noFill/>
          <a:ln w="9525">
            <a:noFill/>
          </a:ln>
        </p:spPr>
        <p:txBody>
          <a:bodyPr vert="horz" lIns="91440" tIns="45720" rIns="91440" bIns="45720" anchor="t"/>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457200" y="4768850"/>
            <a:ext cx="2133600" cy="273050"/>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DE8AF674-7462-4B20-BA2F-89C2D9DC9F85}"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3124200" y="4768850"/>
            <a:ext cx="2895600" cy="273050"/>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6553200" y="4768850"/>
            <a:ext cx="2133600" cy="273050"/>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E9B2A31B-7A27-48E1-B8CA-BB525FBBDCE3}" type="slidenum">
              <a:rPr lang="zh-CN" altLang="en-US" strike="noStrike" noProof="1" smtClean="0">
                <a:latin typeface="+mn-lt"/>
                <a:ea typeface="+mn-ea"/>
                <a:cs typeface="+mn-cs"/>
              </a:rPr>
            </a:fld>
            <a:endParaRPr lang="zh-CN" altLang="en-US" strike="noStrike" noProof="1"/>
          </a:p>
        </p:txBody>
      </p:sp>
      <p:pic>
        <p:nvPicPr>
          <p:cNvPr id="7" name="Picture 2"/>
          <p:cNvPicPr>
            <a:picLocks noChangeAspect="1" noChangeArrowheads="1"/>
          </p:cNvPicPr>
          <p:nvPr userDrawn="1"/>
        </p:nvPicPr>
        <p:blipFill>
          <a:blip r:embed="rId13" cstate="print">
            <a:duotone>
              <a:schemeClr val="accent4">
                <a:shade val="45000"/>
                <a:satMod val="135000"/>
              </a:schemeClr>
              <a:prstClr val="white"/>
            </a:duotone>
          </a:blip>
          <a:srcRect/>
          <a:stretch>
            <a:fillRect/>
          </a:stretch>
        </p:blipFill>
        <p:spPr bwMode="auto">
          <a:xfrm>
            <a:off x="0" y="0"/>
            <a:ext cx="9144000" cy="5145087"/>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advTm="0"/>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2.png"/><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4.png"/><Relationship Id="rId1"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8.png"/><Relationship Id="rId1"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0.png"/><Relationship Id="rId1" Type="http://schemas.openxmlformats.org/officeDocument/2006/relationships/image" Target="../media/image49.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2.png"/><Relationship Id="rId1" Type="http://schemas.openxmlformats.org/officeDocument/2006/relationships/image" Target="../media/image5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7.png"/><Relationship Id="rId1" Type="http://schemas.openxmlformats.org/officeDocument/2006/relationships/image" Target="../media/image56.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image" Target="../media/image6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69.png"/><Relationship Id="rId1" Type="http://schemas.openxmlformats.org/officeDocument/2006/relationships/image" Target="../media/image68.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69.png"/><Relationship Id="rId1" Type="http://schemas.openxmlformats.org/officeDocument/2006/relationships/image" Target="../media/image68.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69.png"/><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69.png"/><Relationship Id="rId1" Type="http://schemas.openxmlformats.org/officeDocument/2006/relationships/image" Target="../media/image68.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69.png"/><Relationship Id="rId1" Type="http://schemas.openxmlformats.org/officeDocument/2006/relationships/image" Target="../media/image68.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69.png"/><Relationship Id="rId1" Type="http://schemas.openxmlformats.org/officeDocument/2006/relationships/image" Target="../media/image68.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69.png"/><Relationship Id="rId1"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8.png"/><Relationship Id="rId1" Type="http://schemas.openxmlformats.org/officeDocument/2006/relationships/image" Target="../media/image107.pn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4.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3.xml"/><Relationship Id="rId2" Type="http://schemas.openxmlformats.org/officeDocument/2006/relationships/image" Target="../media/image11.png"/><Relationship Id="rId12" Type="http://schemas.openxmlformats.org/officeDocument/2006/relationships/slideLayout" Target="../slideLayouts/slideLayout6.xml"/><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20.png"/><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7.GIF"/><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7" name="PA_图片 2" descr="C:\Users\Administrator\Desktop\ad3f7e530655b8c404dc0be75b2a4c05.png"/>
          <p:cNvPicPr>
            <a:picLocks noChangeAspect="1"/>
          </p:cNvPicPr>
          <p:nvPr>
            <p:custDataLst>
              <p:tags r:id="rId1"/>
            </p:custDataLst>
          </p:nvPr>
        </p:nvPicPr>
        <p:blipFill>
          <a:blip r:embed="rId2"/>
          <a:stretch>
            <a:fillRect/>
          </a:stretch>
        </p:blipFill>
        <p:spPr>
          <a:xfrm>
            <a:off x="6350" y="520700"/>
            <a:ext cx="4249738" cy="4249738"/>
          </a:xfrm>
          <a:prstGeom prst="rect">
            <a:avLst/>
          </a:prstGeom>
          <a:noFill/>
          <a:ln w="9525">
            <a:noFill/>
          </a:ln>
        </p:spPr>
      </p:pic>
      <p:sp>
        <p:nvSpPr>
          <p:cNvPr id="4098" name="文本框 5"/>
          <p:cNvSpPr txBox="1"/>
          <p:nvPr/>
        </p:nvSpPr>
        <p:spPr>
          <a:xfrm>
            <a:off x="3992563" y="1984375"/>
            <a:ext cx="5199062" cy="1200150"/>
          </a:xfrm>
          <a:prstGeom prst="rect">
            <a:avLst/>
          </a:prstGeom>
          <a:noFill/>
          <a:ln w="9525">
            <a:noFill/>
          </a:ln>
        </p:spPr>
        <p:txBody>
          <a:bodyPr wrap="square" anchor="t">
            <a:spAutoFit/>
          </a:bodyPr>
          <a:p>
            <a:pPr indent="0"/>
            <a:r>
              <a:rPr lang="en-US" altLang="zh-CN" sz="3600" dirty="0">
                <a:solidFill>
                  <a:srgbClr val="595959"/>
                </a:solidFill>
                <a:latin typeface="微软雅黑" pitchFamily="34" charset="-122"/>
                <a:ea typeface="微软雅黑" pitchFamily="34" charset="-122"/>
              </a:rPr>
              <a:t>Course Design Report</a:t>
            </a:r>
            <a:endParaRPr lang="en-US" altLang="zh-CN" sz="3600" dirty="0">
              <a:solidFill>
                <a:srgbClr val="595959"/>
              </a:solidFill>
              <a:latin typeface="微软雅黑" pitchFamily="34" charset="-122"/>
              <a:ea typeface="微软雅黑" pitchFamily="34" charset="-122"/>
            </a:endParaRPr>
          </a:p>
          <a:p>
            <a:pPr indent="0"/>
            <a:endParaRPr lang="en-US" altLang="zh-CN" sz="3600" dirty="0">
              <a:solidFill>
                <a:srgbClr val="595959"/>
              </a:solidFill>
              <a:latin typeface="微软雅黑" pitchFamily="34" charset="-122"/>
              <a:ea typeface="微软雅黑" pitchFamily="34" charset="-122"/>
            </a:endParaRPr>
          </a:p>
        </p:txBody>
      </p:sp>
      <p:cxnSp>
        <p:nvCxnSpPr>
          <p:cNvPr id="8" name="直接连接符 7"/>
          <p:cNvCxnSpPr/>
          <p:nvPr/>
        </p:nvCxnSpPr>
        <p:spPr>
          <a:xfrm>
            <a:off x="4135438" y="3241675"/>
            <a:ext cx="1612900" cy="0"/>
          </a:xfrm>
          <a:prstGeom prst="line">
            <a:avLst/>
          </a:prstGeom>
          <a:ln w="22225">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100" name="文本框 8"/>
          <p:cNvSpPr txBox="1"/>
          <p:nvPr/>
        </p:nvSpPr>
        <p:spPr>
          <a:xfrm>
            <a:off x="4064000" y="3400425"/>
            <a:ext cx="1803400" cy="306388"/>
          </a:xfrm>
          <a:prstGeom prst="rect">
            <a:avLst/>
          </a:prstGeom>
          <a:noFill/>
          <a:ln w="9525">
            <a:noFill/>
          </a:ln>
        </p:spPr>
        <p:txBody>
          <a:bodyPr wrap="square" anchor="t">
            <a:spAutoFit/>
          </a:bodyPr>
          <a:p>
            <a:pPr indent="0"/>
            <a:r>
              <a:rPr lang="zh-CN" altLang="en-US" sz="1400" dirty="0">
                <a:solidFill>
                  <a:srgbClr val="595959"/>
                </a:solidFill>
                <a:latin typeface="微软雅黑" pitchFamily="34" charset="-122"/>
                <a:ea typeface="微软雅黑" pitchFamily="34" charset="-122"/>
              </a:rPr>
              <a:t>陈培之 机国</a:t>
            </a:r>
            <a:r>
              <a:rPr lang="en-US" altLang="zh-CN" sz="1400" dirty="0">
                <a:solidFill>
                  <a:srgbClr val="595959"/>
                </a:solidFill>
                <a:latin typeface="微软雅黑" pitchFamily="34" charset="-122"/>
                <a:ea typeface="微软雅黑" pitchFamily="34" charset="-122"/>
              </a:rPr>
              <a:t>1801</a:t>
            </a:r>
            <a:endParaRPr lang="en-US" altLang="zh-CN" sz="1400" dirty="0">
              <a:solidFill>
                <a:srgbClr val="595959"/>
              </a:solidFill>
              <a:latin typeface="微软雅黑" pitchFamily="34" charset="-122"/>
              <a:ea typeface="微软雅黑" pitchFamily="34" charset="-122"/>
            </a:endParaRPr>
          </a:p>
        </p:txBody>
      </p:sp>
      <p:sp>
        <p:nvSpPr>
          <p:cNvPr id="4101" name="文本框 9"/>
          <p:cNvSpPr txBox="1"/>
          <p:nvPr/>
        </p:nvSpPr>
        <p:spPr>
          <a:xfrm>
            <a:off x="6008688" y="3400425"/>
            <a:ext cx="2303462" cy="736600"/>
          </a:xfrm>
          <a:prstGeom prst="rect">
            <a:avLst/>
          </a:prstGeom>
          <a:noFill/>
          <a:ln w="9525">
            <a:noFill/>
          </a:ln>
        </p:spPr>
        <p:txBody>
          <a:bodyPr wrap="square" anchor="t">
            <a:spAutoFit/>
          </a:bodyPr>
          <a:p>
            <a:pPr indent="0"/>
            <a:r>
              <a:rPr lang="en-US" altLang="zh-CN" sz="1400" dirty="0">
                <a:solidFill>
                  <a:srgbClr val="595959"/>
                </a:solidFill>
                <a:latin typeface="微软雅黑" pitchFamily="34" charset="-122"/>
                <a:ea typeface="微软雅黑" pitchFamily="34" charset="-122"/>
              </a:rPr>
              <a:t>2021</a:t>
            </a:r>
            <a:r>
              <a:rPr lang="zh-CN" altLang="en-US" sz="1400" dirty="0">
                <a:solidFill>
                  <a:srgbClr val="595959"/>
                </a:solidFill>
                <a:latin typeface="微软雅黑" pitchFamily="34" charset="-122"/>
                <a:ea typeface="微软雅黑" pitchFamily="34" charset="-122"/>
              </a:rPr>
              <a:t>年</a:t>
            </a:r>
            <a:r>
              <a:rPr lang="en-US" altLang="zh-CN" sz="1400" dirty="0">
                <a:solidFill>
                  <a:srgbClr val="595959"/>
                </a:solidFill>
                <a:latin typeface="微软雅黑" pitchFamily="34" charset="-122"/>
                <a:ea typeface="微软雅黑" pitchFamily="34" charset="-122"/>
              </a:rPr>
              <a:t>1</a:t>
            </a:r>
            <a:r>
              <a:rPr lang="zh-CN" altLang="en-US" sz="1400" dirty="0">
                <a:solidFill>
                  <a:srgbClr val="595959"/>
                </a:solidFill>
                <a:latin typeface="微软雅黑" pitchFamily="34" charset="-122"/>
                <a:ea typeface="微软雅黑" pitchFamily="34" charset="-122"/>
              </a:rPr>
              <a:t>月</a:t>
            </a:r>
            <a:r>
              <a:rPr lang="en-US" altLang="zh-CN" sz="1400" dirty="0">
                <a:solidFill>
                  <a:srgbClr val="595959"/>
                </a:solidFill>
                <a:latin typeface="微软雅黑" pitchFamily="34" charset="-122"/>
                <a:ea typeface="微软雅黑" pitchFamily="34" charset="-122"/>
              </a:rPr>
              <a:t>3</a:t>
            </a:r>
            <a:r>
              <a:rPr lang="zh-CN" altLang="en-US" sz="1400" dirty="0">
                <a:solidFill>
                  <a:srgbClr val="595959"/>
                </a:solidFill>
                <a:latin typeface="微软雅黑" pitchFamily="34" charset="-122"/>
                <a:ea typeface="微软雅黑" pitchFamily="34" charset="-122"/>
              </a:rPr>
              <a:t>日</a:t>
            </a:r>
            <a:endParaRPr lang="zh-CN" altLang="en-US" sz="1400" dirty="0">
              <a:solidFill>
                <a:srgbClr val="595959"/>
              </a:solidFill>
              <a:latin typeface="微软雅黑" pitchFamily="34" charset="-122"/>
              <a:ea typeface="微软雅黑" pitchFamily="34" charset="-122"/>
            </a:endParaRPr>
          </a:p>
          <a:p>
            <a:pPr indent="0"/>
            <a:endParaRPr lang="zh-CN" altLang="en-US" sz="1400" dirty="0">
              <a:solidFill>
                <a:srgbClr val="595959"/>
              </a:solidFill>
              <a:latin typeface="微软雅黑" pitchFamily="34" charset="-122"/>
              <a:ea typeface="微软雅黑" pitchFamily="34" charset="-122"/>
            </a:endParaRPr>
          </a:p>
          <a:p>
            <a:pPr indent="0"/>
            <a:r>
              <a:rPr lang="zh-CN" altLang="en-US" sz="1400" dirty="0">
                <a:solidFill>
                  <a:srgbClr val="595959"/>
                </a:solidFill>
                <a:latin typeface="微软雅黑" pitchFamily="34" charset="-122"/>
                <a:ea typeface="微软雅黑" pitchFamily="34" charset="-122"/>
              </a:rPr>
              <a:t>指导老师：董惠敏 教授</a:t>
            </a:r>
            <a:endParaRPr lang="zh-CN" altLang="en-US" sz="1400" dirty="0">
              <a:solidFill>
                <a:srgbClr val="595959"/>
              </a:solidFill>
              <a:latin typeface="微软雅黑" pitchFamily="34" charset="-122"/>
              <a:ea typeface="微软雅黑" pitchFamily="34" charset="-122"/>
            </a:endParaRPr>
          </a:p>
        </p:txBody>
      </p:sp>
    </p:spTree>
  </p:cSld>
  <p:clrMapOvr>
    <a:masterClrMapping/>
  </p:clrMapOvr>
  <p:transition spd="slow" advClick="0" advTm="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框 9"/>
          <p:cNvSpPr txBox="1"/>
          <p:nvPr/>
        </p:nvSpPr>
        <p:spPr>
          <a:xfrm>
            <a:off x="377825" y="142875"/>
            <a:ext cx="3740150" cy="1753235"/>
          </a:xfrm>
          <a:prstGeom prst="rect">
            <a:avLst/>
          </a:prstGeom>
          <a:noFill/>
          <a:ln w="9525">
            <a:noFill/>
          </a:ln>
        </p:spPr>
        <p:txBody>
          <a:bodyPr wrap="square" anchor="t">
            <a:spAutoFit/>
          </a:bodyPr>
          <a:p>
            <a:pPr indent="0"/>
            <a:r>
              <a:rPr lang="en-US" altLang="zh-CN">
                <a:latin typeface="Calibri" pitchFamily="34" charset="0"/>
                <a:ea typeface="宋体" charset="-122"/>
              </a:rPr>
              <a:t>Known Conditions:</a:t>
            </a:r>
            <a:endParaRPr lang="zh-CN" altLang="en-US">
              <a:latin typeface="Calibri" pitchFamily="34" charset="0"/>
              <a:ea typeface="宋体" charset="-122"/>
            </a:endParaRPr>
          </a:p>
          <a:p>
            <a:pPr indent="0"/>
            <a:r>
              <a:rPr lang="zh-CN" altLang="en-US">
                <a:latin typeface="Calibri" pitchFamily="34" charset="0"/>
                <a:ea typeface="宋体" charset="-122"/>
              </a:rPr>
              <a:t>1, the straight length of AG is 85mm, FG=EG=50mm.</a:t>
            </a:r>
            <a:endParaRPr lang="zh-CN" altLang="en-US">
              <a:latin typeface="Calibri" pitchFamily="34" charset="0"/>
              <a:ea typeface="宋体" charset="-122"/>
            </a:endParaRPr>
          </a:p>
          <a:p>
            <a:pPr indent="0"/>
            <a:r>
              <a:rPr lang="zh-CN" altLang="en-US">
                <a:latin typeface="Calibri" pitchFamily="34" charset="0"/>
                <a:ea typeface="宋体" charset="-122"/>
              </a:rPr>
              <a:t>2, </a:t>
            </a:r>
            <a:r>
              <a:rPr lang="en-US" altLang="zh-CN">
                <a:latin typeface="Calibri" pitchFamily="34" charset="0"/>
                <a:ea typeface="宋体" charset="-122"/>
              </a:rPr>
              <a:t>The trajectory is an arc with a horizontal distance of 108mm</a:t>
            </a:r>
            <a:r>
              <a:rPr lang="zh-CN" altLang="en-US">
                <a:latin typeface="Calibri" pitchFamily="34" charset="0"/>
                <a:ea typeface="宋体" charset="-122"/>
              </a:rPr>
              <a:t>.</a:t>
            </a:r>
            <a:endParaRPr lang="zh-CN" altLang="en-US">
              <a:latin typeface="Calibri" pitchFamily="34" charset="0"/>
              <a:ea typeface="宋体" charset="-122"/>
            </a:endParaRPr>
          </a:p>
          <a:p>
            <a:pPr indent="0"/>
            <a:r>
              <a:rPr lang="zh-CN" altLang="en-US">
                <a:latin typeface="Calibri" pitchFamily="34" charset="0"/>
                <a:ea typeface="宋体" charset="-122"/>
              </a:rPr>
              <a:t>3, rotation angle of bar 4 is </a:t>
            </a:r>
            <a:r>
              <a:rPr lang="en-US" altLang="zh-CN">
                <a:latin typeface="Calibri" pitchFamily="34" charset="0"/>
                <a:ea typeface="宋体" charset="-122"/>
              </a:rPr>
              <a:t>90</a:t>
            </a:r>
            <a:r>
              <a:rPr lang="zh-CN" altLang="en-US">
                <a:latin typeface="Calibri" pitchFamily="34" charset="0"/>
                <a:ea typeface="宋体" charset="-122"/>
              </a:rPr>
              <a:t>°.</a:t>
            </a:r>
            <a:endParaRPr lang="en-US" altLang="zh-CN">
              <a:latin typeface="Calibri" pitchFamily="34" charset="0"/>
              <a:ea typeface="宋体" charset="-122"/>
            </a:endParaRPr>
          </a:p>
        </p:txBody>
      </p:sp>
      <p:pic>
        <p:nvPicPr>
          <p:cNvPr id="15362" name="图片 16"/>
          <p:cNvPicPr>
            <a:picLocks noChangeAspect="1"/>
          </p:cNvPicPr>
          <p:nvPr/>
        </p:nvPicPr>
        <p:blipFill>
          <a:blip r:embed="rId1"/>
          <a:stretch>
            <a:fillRect/>
          </a:stretch>
        </p:blipFill>
        <p:spPr>
          <a:xfrm>
            <a:off x="4116388" y="142875"/>
            <a:ext cx="2401887" cy="1822450"/>
          </a:xfrm>
          <a:prstGeom prst="rect">
            <a:avLst/>
          </a:prstGeom>
          <a:noFill/>
          <a:ln w="9525">
            <a:noFill/>
          </a:ln>
        </p:spPr>
      </p:pic>
      <p:pic>
        <p:nvPicPr>
          <p:cNvPr id="15363" name="图片 5"/>
          <p:cNvPicPr>
            <a:picLocks noChangeAspect="1"/>
          </p:cNvPicPr>
          <p:nvPr/>
        </p:nvPicPr>
        <p:blipFill>
          <a:blip r:embed="rId2"/>
          <a:stretch>
            <a:fillRect/>
          </a:stretch>
        </p:blipFill>
        <p:spPr>
          <a:xfrm>
            <a:off x="6518275" y="142875"/>
            <a:ext cx="2403475" cy="1847850"/>
          </a:xfrm>
          <a:prstGeom prst="rect">
            <a:avLst/>
          </a:prstGeom>
          <a:noFill/>
          <a:ln w="9525">
            <a:noFill/>
          </a:ln>
        </p:spPr>
      </p:pic>
      <p:sp>
        <p:nvSpPr>
          <p:cNvPr id="15364" name="文本框 9"/>
          <p:cNvSpPr txBox="1"/>
          <p:nvPr/>
        </p:nvSpPr>
        <p:spPr>
          <a:xfrm>
            <a:off x="377825" y="2679700"/>
            <a:ext cx="8826500" cy="1476375"/>
          </a:xfrm>
          <a:prstGeom prst="rect">
            <a:avLst/>
          </a:prstGeom>
          <a:noFill/>
          <a:ln w="9525">
            <a:noFill/>
          </a:ln>
        </p:spPr>
        <p:txBody>
          <a:bodyPr wrap="square" anchor="t">
            <a:spAutoFit/>
          </a:bodyPr>
          <a:p>
            <a:pPr indent="0"/>
            <a:r>
              <a:rPr lang="en-US" altLang="zh-CN">
                <a:latin typeface="Calibri" pitchFamily="34" charset="0"/>
                <a:ea typeface="宋体" charset="-122"/>
              </a:rPr>
              <a:t>Solution:</a:t>
            </a:r>
            <a:endParaRPr lang="zh-CN" altLang="en-US">
              <a:latin typeface="Calibri" pitchFamily="34" charset="0"/>
              <a:ea typeface="宋体" charset="-122"/>
            </a:endParaRPr>
          </a:p>
          <a:p>
            <a:pPr indent="0"/>
            <a:r>
              <a:rPr lang="zh-CN" altLang="en-US">
                <a:latin typeface="Calibri" pitchFamily="34" charset="0"/>
                <a:ea typeface="宋体" charset="-122"/>
              </a:rPr>
              <a:t>1, t</a:t>
            </a:r>
            <a:r>
              <a:rPr lang="en-US" altLang="zh-CN">
                <a:latin typeface="Calibri" pitchFamily="34" charset="0"/>
                <a:ea typeface="宋体" charset="-122"/>
              </a:rPr>
              <a:t>he first four bar linkage has a quick return characteristic, by given the quick return coefficient, we can determine the length of it</a:t>
            </a:r>
            <a:r>
              <a:rPr lang="zh-CN" altLang="en-US">
                <a:latin typeface="Calibri" pitchFamily="34" charset="0"/>
                <a:ea typeface="宋体" charset="-122"/>
              </a:rPr>
              <a:t>.</a:t>
            </a:r>
            <a:endParaRPr lang="zh-CN" altLang="en-US">
              <a:latin typeface="Calibri" pitchFamily="34" charset="0"/>
              <a:ea typeface="宋体" charset="-122"/>
            </a:endParaRPr>
          </a:p>
          <a:p>
            <a:pPr indent="0"/>
            <a:r>
              <a:rPr lang="zh-CN" altLang="en-US">
                <a:latin typeface="Calibri" pitchFamily="34" charset="0"/>
                <a:ea typeface="宋体" charset="-122"/>
              </a:rPr>
              <a:t>2, </a:t>
            </a:r>
            <a:r>
              <a:rPr lang="en-US" altLang="zh-CN">
                <a:latin typeface="Calibri" pitchFamily="34" charset="0"/>
                <a:ea typeface="宋体" charset="-122"/>
              </a:rPr>
              <a:t>for the second four bar linkage, we will use two position function synthesis method to determine the length</a:t>
            </a:r>
            <a:r>
              <a:rPr lang="zh-CN" altLang="en-US">
                <a:latin typeface="Calibri" pitchFamily="34" charset="0"/>
                <a:ea typeface="宋体" charset="-122"/>
              </a:rPr>
              <a:t>.</a:t>
            </a:r>
            <a:endParaRPr lang="zh-CN" altLang="en-US">
              <a:latin typeface="Calibri" pitchFamily="34" charset="0"/>
              <a:ea typeface="宋体" charset="-122"/>
            </a:endParaRPr>
          </a:p>
        </p:txBody>
      </p:sp>
    </p:spTree>
  </p:cSld>
  <p:clrMapOvr>
    <a:masterClrMapping/>
  </p:clrMapOvr>
  <p:transition spd="slow" advClick="0"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文本框 2"/>
          <p:cNvSpPr txBox="1"/>
          <p:nvPr/>
        </p:nvSpPr>
        <p:spPr>
          <a:xfrm>
            <a:off x="530225" y="393700"/>
            <a:ext cx="2074863" cy="368300"/>
          </a:xfrm>
          <a:prstGeom prst="rect">
            <a:avLst/>
          </a:prstGeom>
          <a:noFill/>
          <a:ln w="9525">
            <a:noFill/>
          </a:ln>
        </p:spPr>
        <p:txBody>
          <a:bodyPr wrap="none" anchor="t">
            <a:spAutoFit/>
          </a:bodyPr>
          <a:p>
            <a:pPr indent="0"/>
            <a:r>
              <a:rPr lang="zh-CN" altLang="en-US">
                <a:latin typeface="Calibri" pitchFamily="34" charset="0"/>
                <a:ea typeface="宋体" charset="-122"/>
              </a:rPr>
              <a:t>Graphical method</a:t>
            </a:r>
            <a:r>
              <a:rPr lang="en-US" altLang="zh-CN">
                <a:latin typeface="Calibri" pitchFamily="34" charset="0"/>
                <a:ea typeface="宋体" charset="-122"/>
              </a:rPr>
              <a:t>:</a:t>
            </a:r>
            <a:endParaRPr lang="en-US" altLang="zh-CN">
              <a:latin typeface="Calibri" pitchFamily="34" charset="0"/>
              <a:ea typeface="宋体" charset="-122"/>
            </a:endParaRPr>
          </a:p>
        </p:txBody>
      </p:sp>
      <p:pic>
        <p:nvPicPr>
          <p:cNvPr id="16386" name="图片 16"/>
          <p:cNvPicPr>
            <a:picLocks noChangeAspect="1"/>
          </p:cNvPicPr>
          <p:nvPr/>
        </p:nvPicPr>
        <p:blipFill>
          <a:blip r:embed="rId1"/>
          <a:stretch>
            <a:fillRect/>
          </a:stretch>
        </p:blipFill>
        <p:spPr>
          <a:xfrm>
            <a:off x="417513" y="762000"/>
            <a:ext cx="2401887" cy="1890713"/>
          </a:xfrm>
          <a:prstGeom prst="rect">
            <a:avLst/>
          </a:prstGeom>
          <a:noFill/>
          <a:ln w="9525">
            <a:noFill/>
          </a:ln>
        </p:spPr>
      </p:pic>
      <p:sp>
        <p:nvSpPr>
          <p:cNvPr id="16387" name="文本框 3"/>
          <p:cNvSpPr txBox="1"/>
          <p:nvPr/>
        </p:nvSpPr>
        <p:spPr>
          <a:xfrm>
            <a:off x="3457575" y="393700"/>
            <a:ext cx="5097463" cy="644525"/>
          </a:xfrm>
          <a:prstGeom prst="rect">
            <a:avLst/>
          </a:prstGeom>
          <a:noFill/>
          <a:ln w="9525">
            <a:noFill/>
          </a:ln>
        </p:spPr>
        <p:txBody>
          <a:bodyPr wrap="square" anchor="t">
            <a:spAutoFit/>
          </a:bodyPr>
          <a:p>
            <a:pPr indent="0"/>
            <a:r>
              <a:rPr lang="zh-CN" altLang="en-US">
                <a:latin typeface="Calibri" pitchFamily="34" charset="0"/>
                <a:ea typeface="宋体" charset="-122"/>
              </a:rPr>
              <a:t>Step1: Draw the limited region of bar 4, which is shown in the following picture:</a:t>
            </a:r>
            <a:endParaRPr lang="zh-CN" altLang="en-US">
              <a:latin typeface="Calibri" pitchFamily="34" charset="0"/>
              <a:ea typeface="宋体" charset="-122"/>
            </a:endParaRPr>
          </a:p>
        </p:txBody>
      </p:sp>
      <p:pic>
        <p:nvPicPr>
          <p:cNvPr id="16388" name="图片 5"/>
          <p:cNvPicPr>
            <a:picLocks noChangeAspect="1"/>
          </p:cNvPicPr>
          <p:nvPr/>
        </p:nvPicPr>
        <p:blipFill>
          <a:blip r:embed="rId2"/>
          <a:stretch>
            <a:fillRect/>
          </a:stretch>
        </p:blipFill>
        <p:spPr>
          <a:xfrm>
            <a:off x="4165600" y="1038225"/>
            <a:ext cx="3097213" cy="2414588"/>
          </a:xfrm>
          <a:prstGeom prst="rect">
            <a:avLst/>
          </a:prstGeom>
          <a:noFill/>
          <a:ln w="9525">
            <a:noFill/>
          </a:ln>
        </p:spPr>
      </p:pic>
      <p:grpSp>
        <p:nvGrpSpPr>
          <p:cNvPr id="16389" name="组合 7"/>
          <p:cNvGrpSpPr/>
          <p:nvPr/>
        </p:nvGrpSpPr>
        <p:grpSpPr>
          <a:xfrm>
            <a:off x="3457575" y="393700"/>
            <a:ext cx="5095875" cy="3059113"/>
            <a:chOff x="5445" y="620"/>
            <a:chExt cx="8026" cy="4818"/>
          </a:xfrm>
        </p:grpSpPr>
        <p:sp>
          <p:nvSpPr>
            <p:cNvPr id="16390" name="文本框 5"/>
            <p:cNvSpPr txBox="1"/>
            <p:nvPr/>
          </p:nvSpPr>
          <p:spPr>
            <a:xfrm>
              <a:off x="5445" y="620"/>
              <a:ext cx="8027" cy="1016"/>
            </a:xfrm>
            <a:prstGeom prst="rect">
              <a:avLst/>
            </a:prstGeom>
            <a:noFill/>
            <a:ln w="9525">
              <a:noFill/>
            </a:ln>
          </p:spPr>
          <p:txBody>
            <a:bodyPr wrap="square" anchor="t">
              <a:spAutoFit/>
            </a:bodyPr>
            <a:p>
              <a:pPr indent="0"/>
              <a:r>
                <a:rPr lang="zh-CN" altLang="en-US">
                  <a:latin typeface="Calibri" pitchFamily="34" charset="0"/>
                  <a:ea typeface="宋体" charset="-122"/>
                </a:rPr>
                <a:t>Step1: Draw the limited region of bar 4, which is shown in the following picture:</a:t>
              </a:r>
              <a:endParaRPr lang="zh-CN" altLang="en-US">
                <a:latin typeface="Calibri" pitchFamily="34" charset="0"/>
                <a:ea typeface="宋体" charset="-122"/>
              </a:endParaRPr>
            </a:p>
          </p:txBody>
        </p:sp>
        <p:pic>
          <p:nvPicPr>
            <p:cNvPr id="16391" name="图片 5"/>
            <p:cNvPicPr>
              <a:picLocks noChangeAspect="1"/>
            </p:cNvPicPr>
            <p:nvPr/>
          </p:nvPicPr>
          <p:blipFill>
            <a:blip r:embed="rId2"/>
            <a:stretch>
              <a:fillRect/>
            </a:stretch>
          </p:blipFill>
          <p:spPr>
            <a:xfrm>
              <a:off x="6559" y="1636"/>
              <a:ext cx="4879" cy="3802"/>
            </a:xfrm>
            <a:prstGeom prst="rect">
              <a:avLst/>
            </a:prstGeom>
            <a:noFill/>
            <a:ln w="9525">
              <a:noFill/>
            </a:ln>
          </p:spPr>
        </p:pic>
      </p:grpSp>
      <p:grpSp>
        <p:nvGrpSpPr>
          <p:cNvPr id="14" name="组合 13"/>
          <p:cNvGrpSpPr/>
          <p:nvPr/>
        </p:nvGrpSpPr>
        <p:grpSpPr>
          <a:xfrm>
            <a:off x="3381375" y="393700"/>
            <a:ext cx="5359400" cy="3627438"/>
            <a:chOff x="1599" y="2622"/>
            <a:chExt cx="8442" cy="5712"/>
          </a:xfrm>
        </p:grpSpPr>
        <p:sp>
          <p:nvSpPr>
            <p:cNvPr id="9" name="矩形 8"/>
            <p:cNvSpPr/>
            <p:nvPr/>
          </p:nvSpPr>
          <p:spPr>
            <a:xfrm>
              <a:off x="1599" y="2622"/>
              <a:ext cx="8442" cy="5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6394" name="文本框 9"/>
            <p:cNvSpPr txBox="1"/>
            <p:nvPr/>
          </p:nvSpPr>
          <p:spPr>
            <a:xfrm>
              <a:off x="1599" y="2811"/>
              <a:ext cx="8442" cy="1452"/>
            </a:xfrm>
            <a:prstGeom prst="rect">
              <a:avLst/>
            </a:prstGeom>
            <a:noFill/>
            <a:ln w="9525">
              <a:noFill/>
            </a:ln>
          </p:spPr>
          <p:txBody>
            <a:bodyPr wrap="square" anchor="t">
              <a:spAutoFit/>
            </a:bodyPr>
            <a:p>
              <a:pPr indent="0"/>
              <a:r>
                <a:rPr lang="zh-CN" altLang="en-US">
                  <a:latin typeface="Calibri" pitchFamily="34" charset="0"/>
                  <a:ea typeface="宋体" charset="-122"/>
                </a:rPr>
                <a:t>Step 2: By using the quick return coefficient K=1.4, we can get the radius of the circle which passes through A.</a:t>
              </a:r>
              <a:endParaRPr lang="zh-CN" altLang="en-US">
                <a:latin typeface="Calibri" pitchFamily="34" charset="0"/>
                <a:ea typeface="宋体" charset="-122"/>
              </a:endParaRPr>
            </a:p>
          </p:txBody>
        </p:sp>
        <p:pic>
          <p:nvPicPr>
            <p:cNvPr id="16395" name="图片 28"/>
            <p:cNvPicPr>
              <a:picLocks noChangeAspect="1"/>
            </p:cNvPicPr>
            <p:nvPr/>
          </p:nvPicPr>
          <p:blipFill>
            <a:blip r:embed="rId3"/>
            <a:stretch>
              <a:fillRect/>
            </a:stretch>
          </p:blipFill>
          <p:spPr>
            <a:xfrm>
              <a:off x="1674" y="4179"/>
              <a:ext cx="4886" cy="1494"/>
            </a:xfrm>
            <a:prstGeom prst="rect">
              <a:avLst/>
            </a:prstGeom>
            <a:noFill/>
            <a:ln w="9525">
              <a:noFill/>
            </a:ln>
          </p:spPr>
        </p:pic>
        <p:sp>
          <p:nvSpPr>
            <p:cNvPr id="16396" name="文本框 10"/>
            <p:cNvSpPr txBox="1"/>
            <p:nvPr/>
          </p:nvSpPr>
          <p:spPr>
            <a:xfrm>
              <a:off x="1857" y="5511"/>
              <a:ext cx="3481" cy="580"/>
            </a:xfrm>
            <a:prstGeom prst="rect">
              <a:avLst/>
            </a:prstGeom>
            <a:noFill/>
            <a:ln w="9525">
              <a:noFill/>
            </a:ln>
          </p:spPr>
          <p:txBody>
            <a:bodyPr wrap="none" anchor="t">
              <a:spAutoFit/>
            </a:bodyPr>
            <a:p>
              <a:pPr indent="0"/>
              <a:r>
                <a:rPr lang="zh-CN" altLang="en-US">
                  <a:latin typeface="Calibri" pitchFamily="34" charset="0"/>
                  <a:ea typeface="宋体" charset="-122"/>
                </a:rPr>
                <a:t>We can get θ= 30°</a:t>
              </a:r>
              <a:endParaRPr lang="zh-CN" altLang="en-US">
                <a:latin typeface="Calibri" pitchFamily="34" charset="0"/>
                <a:ea typeface="宋体" charset="-122"/>
              </a:endParaRPr>
            </a:p>
          </p:txBody>
        </p:sp>
        <p:pic>
          <p:nvPicPr>
            <p:cNvPr id="16397" name="图片 9"/>
            <p:cNvPicPr>
              <a:picLocks noChangeAspect="1"/>
            </p:cNvPicPr>
            <p:nvPr/>
          </p:nvPicPr>
          <p:blipFill>
            <a:blip r:embed="rId4"/>
            <a:stretch>
              <a:fillRect/>
            </a:stretch>
          </p:blipFill>
          <p:spPr>
            <a:xfrm>
              <a:off x="1674" y="6090"/>
              <a:ext cx="4170" cy="1361"/>
            </a:xfrm>
            <a:prstGeom prst="rect">
              <a:avLst/>
            </a:prstGeom>
            <a:noFill/>
            <a:ln w="9525">
              <a:noFill/>
            </a:ln>
          </p:spPr>
        </p:pic>
        <p:sp>
          <p:nvSpPr>
            <p:cNvPr id="16398" name="文本框 12"/>
            <p:cNvSpPr txBox="1"/>
            <p:nvPr/>
          </p:nvSpPr>
          <p:spPr>
            <a:xfrm>
              <a:off x="1599" y="7318"/>
              <a:ext cx="5913" cy="580"/>
            </a:xfrm>
            <a:prstGeom prst="rect">
              <a:avLst/>
            </a:prstGeom>
            <a:noFill/>
            <a:ln w="9525">
              <a:noFill/>
            </a:ln>
          </p:spPr>
          <p:txBody>
            <a:bodyPr wrap="square" anchor="t">
              <a:spAutoFit/>
            </a:bodyPr>
            <a:p>
              <a:pPr indent="0"/>
              <a:r>
                <a:rPr lang="zh-CN" altLang="en-US">
                  <a:latin typeface="Calibri" pitchFamily="34" charset="0"/>
                  <a:ea typeface="宋体" charset="-122"/>
                </a:rPr>
                <a:t>FG = 50mm, we can get r = 71mm</a:t>
              </a:r>
              <a:endParaRPr lang="zh-CN" altLang="en-US">
                <a:latin typeface="Calibri" pitchFamily="34" charset="0"/>
                <a:ea typeface="宋体" charset="-122"/>
              </a:endParaRPr>
            </a:p>
          </p:txBody>
        </p:sp>
      </p:grpSp>
      <p:pic>
        <p:nvPicPr>
          <p:cNvPr id="15" name="图片 8"/>
          <p:cNvPicPr>
            <a:picLocks noChangeAspect="1"/>
          </p:cNvPicPr>
          <p:nvPr/>
        </p:nvPicPr>
        <p:blipFill>
          <a:blip r:embed="rId5"/>
          <a:stretch>
            <a:fillRect/>
          </a:stretch>
        </p:blipFill>
        <p:spPr>
          <a:xfrm>
            <a:off x="3297238" y="304800"/>
            <a:ext cx="5573712" cy="3771900"/>
          </a:xfrm>
          <a:prstGeom prst="rect">
            <a:avLst/>
          </a:prstGeom>
          <a:noFill/>
          <a:ln w="9525">
            <a:noFill/>
          </a:ln>
        </p:spPr>
      </p:pic>
      <p:grpSp>
        <p:nvGrpSpPr>
          <p:cNvPr id="22" name="组合 21"/>
          <p:cNvGrpSpPr/>
          <p:nvPr/>
        </p:nvGrpSpPr>
        <p:grpSpPr>
          <a:xfrm>
            <a:off x="3297238" y="304800"/>
            <a:ext cx="5573712" cy="4640263"/>
            <a:chOff x="5194" y="481"/>
            <a:chExt cx="8777" cy="7306"/>
          </a:xfrm>
        </p:grpSpPr>
        <p:grpSp>
          <p:nvGrpSpPr>
            <p:cNvPr id="16401" name="组合 19"/>
            <p:cNvGrpSpPr/>
            <p:nvPr/>
          </p:nvGrpSpPr>
          <p:grpSpPr>
            <a:xfrm>
              <a:off x="5194" y="481"/>
              <a:ext cx="8777" cy="7305"/>
              <a:chOff x="5194" y="481"/>
              <a:chExt cx="8777" cy="7305"/>
            </a:xfrm>
          </p:grpSpPr>
          <p:sp>
            <p:nvSpPr>
              <p:cNvPr id="17" name="矩形 16"/>
              <p:cNvSpPr/>
              <p:nvPr/>
            </p:nvSpPr>
            <p:spPr>
              <a:xfrm>
                <a:off x="5195" y="481"/>
                <a:ext cx="8776" cy="73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trike="noStrike" noProof="1"/>
                  <a:t>Step 3: The distance G and A is 85 mm, we then draw a circle passing through point G with radius of 85mm. The coincident point of the two circle is A. Since GF and GF’ are limited position, we can get the length of AB and BF.</a:t>
                </a:r>
                <a:endParaRPr lang="zh-CN" altLang="en-US" strike="noStrike" noProof="1"/>
              </a:p>
            </p:txBody>
          </p:sp>
          <p:sp>
            <p:nvSpPr>
              <p:cNvPr id="16403" name="文本框 99"/>
              <p:cNvSpPr txBox="1"/>
              <p:nvPr/>
            </p:nvSpPr>
            <p:spPr>
              <a:xfrm>
                <a:off x="5194" y="620"/>
                <a:ext cx="8777" cy="1501"/>
              </a:xfrm>
              <a:prstGeom prst="rect">
                <a:avLst/>
              </a:prstGeom>
              <a:noFill/>
              <a:ln w="9525">
                <a:noFill/>
              </a:ln>
            </p:spPr>
            <p:txBody>
              <a:bodyPr wrap="square" anchor="t">
                <a:spAutoFit/>
              </a:bodyPr>
              <a:p>
                <a:pPr indent="266700"/>
                <a:r>
                  <a:rPr lang="en-US" altLang="zh-CN" sz="1400">
                    <a:latin typeface="Times New Roman Regular" panose="02020503050405090304" charset="0"/>
                    <a:ea typeface="宋体" charset="-122"/>
                  </a:rPr>
                  <a:t>Step 3: The distance between G and A is 85 mm, we then draw a circle passing through point G with radius of 85mm. The coincident point of the two circle is A. Since GF and GF’ are limited position, we can get the length of AB and BF.</a:t>
                </a:r>
                <a:endParaRPr lang="zh-CN" altLang="en-US" sz="1400">
                  <a:latin typeface="Calibri" pitchFamily="34" charset="0"/>
                  <a:ea typeface="宋体" charset="-122"/>
                </a:endParaRPr>
              </a:p>
            </p:txBody>
          </p:sp>
        </p:grpSp>
        <p:pic>
          <p:nvPicPr>
            <p:cNvPr id="16404" name="图片 14"/>
            <p:cNvPicPr>
              <a:picLocks noChangeAspect="1"/>
            </p:cNvPicPr>
            <p:nvPr/>
          </p:nvPicPr>
          <p:blipFill>
            <a:blip r:embed="rId6"/>
            <a:stretch>
              <a:fillRect/>
            </a:stretch>
          </p:blipFill>
          <p:spPr>
            <a:xfrm>
              <a:off x="5324" y="2121"/>
              <a:ext cx="8647" cy="5666"/>
            </a:xfrm>
            <a:prstGeom prst="rect">
              <a:avLst/>
            </a:prstGeom>
            <a:noFill/>
            <a:ln w="9525">
              <a:noFill/>
            </a:ln>
          </p:spPr>
        </p:pic>
      </p:grpSp>
      <p:sp>
        <p:nvSpPr>
          <p:cNvPr id="21" name="文本框 20"/>
          <p:cNvSpPr txBox="1"/>
          <p:nvPr/>
        </p:nvSpPr>
        <p:spPr>
          <a:xfrm>
            <a:off x="417513" y="2974975"/>
            <a:ext cx="2709862" cy="1446213"/>
          </a:xfrm>
          <a:prstGeom prst="rect">
            <a:avLst/>
          </a:prstGeom>
          <a:noFill/>
          <a:ln w="9525">
            <a:noFill/>
          </a:ln>
        </p:spPr>
        <p:txBody>
          <a:bodyPr wrap="square" anchor="t">
            <a:spAutoFit/>
          </a:bodyPr>
          <a:p>
            <a:pPr indent="0"/>
            <a:r>
              <a:rPr lang="en-US" altLang="zh-CN" sz="1100">
                <a:latin typeface="Times New Roman Regular" panose="02020503050405090304" charset="0"/>
                <a:ea typeface="宋体" charset="-122"/>
              </a:rPr>
              <a:t>The length of AB = (AF - AF’)/2 = 29mm, the length of BF = AF - AB = 101mm.</a:t>
            </a:r>
            <a:endParaRPr lang="en-US" altLang="zh-CN" sz="1100">
              <a:latin typeface="Times New Roman Regular" panose="02020503050405090304" charset="0"/>
              <a:ea typeface="宋体" charset="-122"/>
            </a:endParaRPr>
          </a:p>
          <a:p>
            <a:pPr indent="0"/>
            <a:r>
              <a:rPr lang="en-US" altLang="zh-CN" sz="1100">
                <a:latin typeface="Times New Roman Regular" panose="02020503050405090304" charset="0"/>
                <a:ea typeface="宋体" charset="-122"/>
              </a:rPr>
              <a:t>Finally, we can get the length of the quick return part, AB=29mm, BF=101mm, FG=50mm,AG=85mm. Since AB + BF &lt; FG + AG, which satisfies the Grashof kinematic chain conditions. The coordinate of A(70,48 ).</a:t>
            </a:r>
            <a:endParaRPr lang="zh-CN" altLang="en-US">
              <a:latin typeface="Calibri" pitchFamily="34" charset="0"/>
              <a:ea typeface="宋体" charset="-122"/>
            </a:endParaRPr>
          </a:p>
        </p:txBody>
      </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ox(in)">
                                      <p:cBhvr>
                                        <p:cTn id="13" dur="2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checkerboard(across)">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文本框 3"/>
          <p:cNvSpPr txBox="1"/>
          <p:nvPr/>
        </p:nvSpPr>
        <p:spPr>
          <a:xfrm>
            <a:off x="255588" y="239713"/>
            <a:ext cx="2582862" cy="368300"/>
          </a:xfrm>
          <a:prstGeom prst="rect">
            <a:avLst/>
          </a:prstGeom>
          <a:noFill/>
          <a:ln w="9525">
            <a:noFill/>
          </a:ln>
        </p:spPr>
        <p:txBody>
          <a:bodyPr wrap="square" anchor="t">
            <a:spAutoFit/>
          </a:bodyPr>
          <a:p>
            <a:pPr indent="0"/>
            <a:r>
              <a:rPr lang="en-US" altLang="zh-CN">
                <a:solidFill>
                  <a:srgbClr val="000000"/>
                </a:solidFill>
                <a:latin typeface="Times New Roman Bold" panose="02020503050405090304" charset="0"/>
                <a:ea typeface="宋体" charset="-122"/>
              </a:rPr>
              <a:t>Analytic method to prove</a:t>
            </a:r>
            <a:r>
              <a:rPr lang="en-US" altLang="zh-CN">
                <a:latin typeface="Calibri" pitchFamily="34" charset="0"/>
                <a:ea typeface="宋体" charset="-122"/>
              </a:rPr>
              <a:t>:</a:t>
            </a:r>
            <a:endParaRPr lang="en-US" altLang="zh-CN">
              <a:latin typeface="Calibri" pitchFamily="34" charset="0"/>
              <a:ea typeface="宋体" charset="-122"/>
            </a:endParaRPr>
          </a:p>
        </p:txBody>
      </p:sp>
      <p:sp>
        <p:nvSpPr>
          <p:cNvPr id="17410" name="文本框 6"/>
          <p:cNvSpPr txBox="1"/>
          <p:nvPr/>
        </p:nvSpPr>
        <p:spPr>
          <a:xfrm>
            <a:off x="2787650" y="239713"/>
            <a:ext cx="3778250" cy="336550"/>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Given that FG = 50 mm, and AG = 85 mm</a:t>
            </a:r>
            <a:endParaRPr lang="zh-CN" altLang="en-US" sz="1600">
              <a:latin typeface="Calibri" pitchFamily="34" charset="0"/>
              <a:ea typeface="宋体" charset="-122"/>
            </a:endParaRPr>
          </a:p>
        </p:txBody>
      </p:sp>
      <p:pic>
        <p:nvPicPr>
          <p:cNvPr id="17411" name="图片 17"/>
          <p:cNvPicPr>
            <a:picLocks noChangeAspect="1"/>
          </p:cNvPicPr>
          <p:nvPr/>
        </p:nvPicPr>
        <p:blipFill>
          <a:blip r:embed="rId1"/>
          <a:stretch>
            <a:fillRect/>
          </a:stretch>
        </p:blipFill>
        <p:spPr>
          <a:xfrm>
            <a:off x="255588" y="1098550"/>
            <a:ext cx="4600575" cy="2613025"/>
          </a:xfrm>
          <a:prstGeom prst="rect">
            <a:avLst/>
          </a:prstGeom>
          <a:noFill/>
          <a:ln w="9525">
            <a:noFill/>
          </a:ln>
        </p:spPr>
      </p:pic>
      <p:sp>
        <p:nvSpPr>
          <p:cNvPr id="17412" name="文本框 7"/>
          <p:cNvSpPr txBox="1"/>
          <p:nvPr/>
        </p:nvSpPr>
        <p:spPr>
          <a:xfrm>
            <a:off x="255588" y="576263"/>
            <a:ext cx="8674100" cy="522287"/>
          </a:xfrm>
          <a:prstGeom prst="rect">
            <a:avLst/>
          </a:prstGeom>
          <a:noFill/>
          <a:ln w="9525">
            <a:noFill/>
          </a:ln>
        </p:spPr>
        <p:txBody>
          <a:bodyPr wrap="square" anchor="t">
            <a:spAutoFit/>
          </a:bodyPr>
          <a:p>
            <a:pPr indent="266700"/>
            <a:r>
              <a:rPr lang="en-US" altLang="zh-CN" sz="1400">
                <a:latin typeface="Times New Roman Regular" panose="02020503050405090304" charset="0"/>
                <a:ea typeface="宋体" charset="-122"/>
              </a:rPr>
              <a:t>By given dimensions and limited angles, we can find the relationship between 4 bars. The process of deduction is as follows:</a:t>
            </a:r>
            <a:endParaRPr lang="zh-CN" altLang="en-US" sz="1400">
              <a:latin typeface="Calibri" pitchFamily="34" charset="0"/>
              <a:ea typeface="宋体" charset="-122"/>
            </a:endParaRPr>
          </a:p>
        </p:txBody>
      </p:sp>
      <p:sp>
        <p:nvSpPr>
          <p:cNvPr id="17413" name="文本框 8"/>
          <p:cNvSpPr txBox="1"/>
          <p:nvPr/>
        </p:nvSpPr>
        <p:spPr>
          <a:xfrm>
            <a:off x="4856163" y="1406525"/>
            <a:ext cx="4124325" cy="336550"/>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S + L1*exp(i*θ</a:t>
            </a:r>
            <a:r>
              <a:rPr lang="en-US" altLang="zh-CN" sz="1600" baseline="-25000">
                <a:latin typeface="Times New Roman Regular" panose="02020503050405090304" charset="0"/>
                <a:ea typeface="宋体" charset="-122"/>
              </a:rPr>
              <a:t>1</a:t>
            </a:r>
            <a:r>
              <a:rPr lang="en-US" altLang="zh-CN" sz="1600">
                <a:latin typeface="Times New Roman Regular" panose="02020503050405090304" charset="0"/>
                <a:ea typeface="宋体" charset="-122"/>
              </a:rPr>
              <a:t>) + L2*exp(i*θ</a:t>
            </a:r>
            <a:r>
              <a:rPr lang="en-US" altLang="zh-CN" sz="1600" baseline="-25000">
                <a:latin typeface="Times New Roman Regular" panose="02020503050405090304" charset="0"/>
                <a:ea typeface="宋体" charset="-122"/>
              </a:rPr>
              <a:t>2</a:t>
            </a:r>
            <a:r>
              <a:rPr lang="en-US" altLang="zh-CN" sz="1600">
                <a:latin typeface="Times New Roman Regular" panose="02020503050405090304" charset="0"/>
                <a:ea typeface="宋体" charset="-122"/>
              </a:rPr>
              <a:t>) = L3*exp(i*θ</a:t>
            </a:r>
            <a:r>
              <a:rPr lang="en-US" altLang="zh-CN" sz="1600" baseline="-25000">
                <a:latin typeface="Times New Roman Regular" panose="02020503050405090304" charset="0"/>
                <a:ea typeface="宋体" charset="-122"/>
              </a:rPr>
              <a:t>3</a:t>
            </a:r>
            <a:r>
              <a:rPr lang="en-US" altLang="zh-CN" sz="1600">
                <a:latin typeface="Times New Roman Regular" panose="02020503050405090304" charset="0"/>
                <a:ea typeface="宋体" charset="-122"/>
              </a:rPr>
              <a:t>)</a:t>
            </a:r>
            <a:endParaRPr lang="zh-CN" altLang="en-US">
              <a:latin typeface="Calibri" pitchFamily="34" charset="0"/>
              <a:ea typeface="宋体" charset="-122"/>
            </a:endParaRPr>
          </a:p>
        </p:txBody>
      </p:sp>
      <p:sp>
        <p:nvSpPr>
          <p:cNvPr id="17414" name="文本框 9"/>
          <p:cNvSpPr txBox="1"/>
          <p:nvPr/>
        </p:nvSpPr>
        <p:spPr>
          <a:xfrm>
            <a:off x="4856163" y="2236788"/>
            <a:ext cx="3630612" cy="336550"/>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S + L1*cos(θ</a:t>
            </a:r>
            <a:r>
              <a:rPr lang="en-US" altLang="zh-CN" sz="1600" baseline="-25000">
                <a:latin typeface="Times New Roman Regular" panose="02020503050405090304" charset="0"/>
                <a:ea typeface="宋体" charset="-122"/>
              </a:rPr>
              <a:t>1</a:t>
            </a:r>
            <a:r>
              <a:rPr lang="en-US" altLang="zh-CN" sz="1600">
                <a:latin typeface="Times New Roman Regular" panose="02020503050405090304" charset="0"/>
                <a:ea typeface="宋体" charset="-122"/>
              </a:rPr>
              <a:t>) + L2*cos(θ</a:t>
            </a:r>
            <a:r>
              <a:rPr lang="en-US" altLang="zh-CN" sz="1600" baseline="-25000">
                <a:latin typeface="Times New Roman Regular" panose="02020503050405090304" charset="0"/>
                <a:ea typeface="宋体" charset="-122"/>
              </a:rPr>
              <a:t>2</a:t>
            </a:r>
            <a:r>
              <a:rPr lang="en-US" altLang="zh-CN" sz="1600">
                <a:latin typeface="Times New Roman Regular" panose="02020503050405090304" charset="0"/>
                <a:ea typeface="宋体" charset="-122"/>
              </a:rPr>
              <a:t>) = L3*cos(θ</a:t>
            </a:r>
            <a:r>
              <a:rPr lang="en-US" altLang="zh-CN" sz="1600" baseline="-25000">
                <a:latin typeface="Times New Roman Regular" panose="02020503050405090304" charset="0"/>
                <a:ea typeface="宋体" charset="-122"/>
              </a:rPr>
              <a:t>3</a:t>
            </a:r>
            <a:r>
              <a:rPr lang="en-US" altLang="zh-CN" sz="1600">
                <a:latin typeface="Times New Roman Regular" panose="02020503050405090304" charset="0"/>
                <a:ea typeface="宋体" charset="-122"/>
              </a:rPr>
              <a:t>)</a:t>
            </a:r>
            <a:endParaRPr lang="zh-CN" altLang="en-US">
              <a:latin typeface="Calibri" pitchFamily="34" charset="0"/>
              <a:ea typeface="宋体" charset="-122"/>
            </a:endParaRPr>
          </a:p>
        </p:txBody>
      </p:sp>
      <p:sp>
        <p:nvSpPr>
          <p:cNvPr id="17415" name="文本框 10"/>
          <p:cNvSpPr txBox="1"/>
          <p:nvPr/>
        </p:nvSpPr>
        <p:spPr>
          <a:xfrm>
            <a:off x="4856163" y="2741613"/>
            <a:ext cx="3160712" cy="336550"/>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L1*sin(θ</a:t>
            </a:r>
            <a:r>
              <a:rPr lang="en-US" altLang="zh-CN" sz="1600" baseline="-25000">
                <a:latin typeface="Times New Roman Regular" panose="02020503050405090304" charset="0"/>
                <a:ea typeface="宋体" charset="-122"/>
              </a:rPr>
              <a:t>1</a:t>
            </a:r>
            <a:r>
              <a:rPr lang="en-US" altLang="zh-CN" sz="1600">
                <a:latin typeface="Times New Roman Regular" panose="02020503050405090304" charset="0"/>
                <a:ea typeface="宋体" charset="-122"/>
              </a:rPr>
              <a:t>) + L2*sin(θ</a:t>
            </a:r>
            <a:r>
              <a:rPr lang="en-US" altLang="zh-CN" sz="1600" baseline="-25000">
                <a:latin typeface="Times New Roman Regular" panose="02020503050405090304" charset="0"/>
                <a:ea typeface="宋体" charset="-122"/>
              </a:rPr>
              <a:t>2</a:t>
            </a:r>
            <a:r>
              <a:rPr lang="en-US" altLang="zh-CN" sz="1600">
                <a:latin typeface="Times New Roman Regular" panose="02020503050405090304" charset="0"/>
                <a:ea typeface="宋体" charset="-122"/>
              </a:rPr>
              <a:t>) = L3*sin(θ</a:t>
            </a:r>
            <a:r>
              <a:rPr lang="en-US" altLang="zh-CN" sz="1600" baseline="-25000">
                <a:latin typeface="Times New Roman Regular" panose="02020503050405090304" charset="0"/>
                <a:ea typeface="宋体" charset="-122"/>
              </a:rPr>
              <a:t>3</a:t>
            </a:r>
            <a:r>
              <a:rPr lang="en-US" altLang="zh-CN" sz="1600">
                <a:latin typeface="Times New Roman Regular" panose="02020503050405090304" charset="0"/>
                <a:ea typeface="宋体" charset="-122"/>
              </a:rPr>
              <a:t>)</a:t>
            </a:r>
            <a:endParaRPr lang="zh-CN" altLang="en-US">
              <a:latin typeface="Calibri" pitchFamily="34" charset="0"/>
              <a:ea typeface="宋体" charset="-122"/>
            </a:endParaRPr>
          </a:p>
        </p:txBody>
      </p:sp>
    </p:spTree>
  </p:cSld>
  <p:clrMapOvr>
    <a:masterClrMapping/>
  </p:clrMapOvr>
  <p:transition spd="slow" advClick="0"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433" name="组合 4"/>
          <p:cNvGrpSpPr/>
          <p:nvPr/>
        </p:nvGrpSpPr>
        <p:grpSpPr>
          <a:xfrm>
            <a:off x="120650" y="192088"/>
            <a:ext cx="4737100" cy="2089150"/>
            <a:chOff x="610" y="1692"/>
            <a:chExt cx="7425" cy="3289"/>
          </a:xfrm>
        </p:grpSpPr>
        <p:pic>
          <p:nvPicPr>
            <p:cNvPr id="18434" name="图片 29"/>
            <p:cNvPicPr>
              <a:picLocks noChangeAspect="1"/>
            </p:cNvPicPr>
            <p:nvPr/>
          </p:nvPicPr>
          <p:blipFill>
            <a:blip r:embed="rId1"/>
            <a:stretch>
              <a:fillRect/>
            </a:stretch>
          </p:blipFill>
          <p:spPr>
            <a:xfrm>
              <a:off x="610" y="1692"/>
              <a:ext cx="7425" cy="3289"/>
            </a:xfrm>
            <a:prstGeom prst="rect">
              <a:avLst/>
            </a:prstGeom>
            <a:noFill/>
            <a:ln w="9525">
              <a:noFill/>
            </a:ln>
          </p:spPr>
        </p:pic>
        <p:sp>
          <p:nvSpPr>
            <p:cNvPr id="18435" name="文本框 3"/>
            <p:cNvSpPr txBox="1"/>
            <p:nvPr/>
          </p:nvSpPr>
          <p:spPr>
            <a:xfrm>
              <a:off x="611" y="1693"/>
              <a:ext cx="5807" cy="410"/>
            </a:xfrm>
            <a:prstGeom prst="rect">
              <a:avLst/>
            </a:prstGeom>
            <a:noFill/>
            <a:ln w="9525">
              <a:noFill/>
            </a:ln>
          </p:spPr>
          <p:txBody>
            <a:bodyPr wrap="square" anchor="t">
              <a:spAutoFit/>
            </a:bodyPr>
            <a:p>
              <a:pPr indent="0"/>
              <a:r>
                <a:rPr lang="en-US" altLang="zh-CN" sz="1100">
                  <a:latin typeface="Times New Roman Regular" panose="02020503050405090304" charset="0"/>
                  <a:ea typeface="宋体" charset="-122"/>
                </a:rPr>
                <a:t>position 1, where the angle between L3 and horizontal is 45°</a:t>
              </a:r>
              <a:endParaRPr lang="zh-CN" altLang="en-US">
                <a:latin typeface="Calibri" pitchFamily="34" charset="0"/>
                <a:ea typeface="宋体" charset="-122"/>
              </a:endParaRPr>
            </a:p>
          </p:txBody>
        </p:sp>
      </p:grpSp>
      <p:pic>
        <p:nvPicPr>
          <p:cNvPr id="18436" name="图片 30"/>
          <p:cNvPicPr>
            <a:picLocks noChangeAspect="1"/>
          </p:cNvPicPr>
          <p:nvPr/>
        </p:nvPicPr>
        <p:blipFill>
          <a:blip r:embed="rId2"/>
          <a:stretch>
            <a:fillRect/>
          </a:stretch>
        </p:blipFill>
        <p:spPr>
          <a:xfrm>
            <a:off x="5173663" y="646113"/>
            <a:ext cx="2600325" cy="690562"/>
          </a:xfrm>
          <a:prstGeom prst="rect">
            <a:avLst/>
          </a:prstGeom>
          <a:noFill/>
          <a:ln w="9525">
            <a:noFill/>
          </a:ln>
        </p:spPr>
      </p:pic>
      <p:grpSp>
        <p:nvGrpSpPr>
          <p:cNvPr id="18437" name="组合 5"/>
          <p:cNvGrpSpPr/>
          <p:nvPr/>
        </p:nvGrpSpPr>
        <p:grpSpPr>
          <a:xfrm>
            <a:off x="120650" y="2528888"/>
            <a:ext cx="4795838" cy="2305050"/>
            <a:chOff x="191" y="3983"/>
            <a:chExt cx="7552" cy="3630"/>
          </a:xfrm>
        </p:grpSpPr>
        <p:pic>
          <p:nvPicPr>
            <p:cNvPr id="18438" name="图片 21"/>
            <p:cNvPicPr>
              <a:picLocks noChangeAspect="1"/>
            </p:cNvPicPr>
            <p:nvPr/>
          </p:nvPicPr>
          <p:blipFill>
            <a:blip r:embed="rId3"/>
            <a:stretch>
              <a:fillRect/>
            </a:stretch>
          </p:blipFill>
          <p:spPr>
            <a:xfrm>
              <a:off x="191" y="3982"/>
              <a:ext cx="7552" cy="3631"/>
            </a:xfrm>
            <a:prstGeom prst="rect">
              <a:avLst/>
            </a:prstGeom>
            <a:noFill/>
            <a:ln w="9525">
              <a:noFill/>
            </a:ln>
          </p:spPr>
        </p:pic>
        <p:sp>
          <p:nvSpPr>
            <p:cNvPr id="18439" name="文本框 99"/>
            <p:cNvSpPr txBox="1"/>
            <p:nvPr/>
          </p:nvSpPr>
          <p:spPr>
            <a:xfrm>
              <a:off x="191" y="3983"/>
              <a:ext cx="5896" cy="410"/>
            </a:xfrm>
            <a:prstGeom prst="rect">
              <a:avLst/>
            </a:prstGeom>
            <a:noFill/>
            <a:ln w="9525">
              <a:noFill/>
            </a:ln>
          </p:spPr>
          <p:txBody>
            <a:bodyPr wrap="square" anchor="t">
              <a:spAutoFit/>
            </a:bodyPr>
            <a:p>
              <a:pPr indent="0"/>
              <a:r>
                <a:rPr lang="en-US" altLang="zh-CN" sz="1100">
                  <a:latin typeface="Times New Roman Regular" panose="02020503050405090304" charset="0"/>
                  <a:ea typeface="宋体" charset="-122"/>
                </a:rPr>
                <a:t>position 2, where the angle between L3 and horizontal is 135°</a:t>
              </a:r>
              <a:endParaRPr lang="zh-CN" altLang="en-US">
                <a:latin typeface="Calibri" pitchFamily="34" charset="0"/>
                <a:ea typeface="宋体" charset="-122"/>
              </a:endParaRPr>
            </a:p>
          </p:txBody>
        </p:sp>
      </p:grpSp>
      <p:pic>
        <p:nvPicPr>
          <p:cNvPr id="18440" name="图片 27"/>
          <p:cNvPicPr>
            <a:picLocks noChangeAspect="1"/>
          </p:cNvPicPr>
          <p:nvPr/>
        </p:nvPicPr>
        <p:blipFill>
          <a:blip r:embed="rId4"/>
          <a:stretch>
            <a:fillRect/>
          </a:stretch>
        </p:blipFill>
        <p:spPr>
          <a:xfrm>
            <a:off x="5173663" y="3424238"/>
            <a:ext cx="3457575" cy="515937"/>
          </a:xfrm>
          <a:prstGeom prst="rect">
            <a:avLst/>
          </a:prstGeom>
          <a:noFill/>
          <a:ln w="9525">
            <a:noFill/>
          </a:ln>
        </p:spPr>
      </p:pic>
      <p:grpSp>
        <p:nvGrpSpPr>
          <p:cNvPr id="8" name="组合 7"/>
          <p:cNvGrpSpPr/>
          <p:nvPr/>
        </p:nvGrpSpPr>
        <p:grpSpPr>
          <a:xfrm>
            <a:off x="5427663" y="1568450"/>
            <a:ext cx="3578225" cy="1508125"/>
            <a:chOff x="8548" y="2469"/>
            <a:chExt cx="5634" cy="2377"/>
          </a:xfrm>
        </p:grpSpPr>
        <p:sp>
          <p:nvSpPr>
            <p:cNvPr id="18442" name="文本框 6"/>
            <p:cNvSpPr txBox="1"/>
            <p:nvPr/>
          </p:nvSpPr>
          <p:spPr>
            <a:xfrm>
              <a:off x="8548" y="2469"/>
              <a:ext cx="5635" cy="919"/>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Let L1 = 29 mm and L2 = 101 mm, then we can check whether the K satisfy.</a:t>
              </a:r>
              <a:endParaRPr lang="zh-CN" altLang="en-US" sz="1600">
                <a:latin typeface="Calibri" pitchFamily="34" charset="0"/>
                <a:ea typeface="宋体" charset="-122"/>
              </a:endParaRPr>
            </a:p>
          </p:txBody>
        </p:sp>
        <p:pic>
          <p:nvPicPr>
            <p:cNvPr id="18443" name="图片 31"/>
            <p:cNvPicPr>
              <a:picLocks noChangeAspect="1"/>
            </p:cNvPicPr>
            <p:nvPr/>
          </p:nvPicPr>
          <p:blipFill>
            <a:blip r:embed="rId5"/>
            <a:stretch>
              <a:fillRect/>
            </a:stretch>
          </p:blipFill>
          <p:spPr>
            <a:xfrm>
              <a:off x="8651" y="3256"/>
              <a:ext cx="4440" cy="1590"/>
            </a:xfrm>
            <a:prstGeom prst="rect">
              <a:avLst/>
            </a:prstGeom>
            <a:noFill/>
            <a:ln w="9525">
              <a:noFill/>
            </a:ln>
          </p:spPr>
        </p:pic>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文本框 99"/>
          <p:cNvSpPr txBox="1"/>
          <p:nvPr/>
        </p:nvSpPr>
        <p:spPr>
          <a:xfrm>
            <a:off x="411163" y="409575"/>
            <a:ext cx="1563687" cy="336550"/>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Then we can get:</a:t>
            </a:r>
            <a:endParaRPr lang="zh-CN" altLang="en-US" sz="1600">
              <a:latin typeface="Calibri" pitchFamily="34" charset="0"/>
              <a:ea typeface="宋体" charset="-122"/>
            </a:endParaRPr>
          </a:p>
        </p:txBody>
      </p:sp>
      <p:sp>
        <p:nvSpPr>
          <p:cNvPr id="19458" name="文本框 2"/>
          <p:cNvSpPr txBox="1"/>
          <p:nvPr/>
        </p:nvSpPr>
        <p:spPr>
          <a:xfrm>
            <a:off x="411163" y="1535113"/>
            <a:ext cx="5080000" cy="646112"/>
          </a:xfrm>
          <a:prstGeom prst="rect">
            <a:avLst/>
          </a:prstGeom>
          <a:noFill/>
          <a:ln w="9525">
            <a:noFill/>
          </a:ln>
        </p:spPr>
        <p:txBody>
          <a:bodyPr anchor="t">
            <a:spAutoFit/>
          </a:bodyPr>
          <a:p>
            <a:pPr indent="0"/>
            <a:r>
              <a:rPr lang="en-US" altLang="zh-CN">
                <a:latin typeface="Times New Roman Regular" panose="02020503050405090304" charset="0"/>
                <a:ea typeface="宋体" charset="-122"/>
              </a:rPr>
              <a:t>By substituting the L1=29mm and L2=100mm to check whether the quick return coefficient is 1.4.</a:t>
            </a:r>
            <a:endParaRPr lang="zh-CN" altLang="en-US">
              <a:latin typeface="Calibri" pitchFamily="34" charset="0"/>
              <a:ea typeface="宋体" charset="-122"/>
            </a:endParaRPr>
          </a:p>
        </p:txBody>
      </p:sp>
      <p:pic>
        <p:nvPicPr>
          <p:cNvPr id="19459" name="图片 33"/>
          <p:cNvPicPr>
            <a:picLocks noChangeAspect="1"/>
          </p:cNvPicPr>
          <p:nvPr/>
        </p:nvPicPr>
        <p:blipFill>
          <a:blip r:embed="rId1"/>
          <a:stretch>
            <a:fillRect/>
          </a:stretch>
        </p:blipFill>
        <p:spPr>
          <a:xfrm>
            <a:off x="411163" y="2181225"/>
            <a:ext cx="5273675" cy="2513013"/>
          </a:xfrm>
          <a:prstGeom prst="rect">
            <a:avLst/>
          </a:prstGeom>
          <a:noFill/>
          <a:ln w="9525">
            <a:noFill/>
          </a:ln>
        </p:spPr>
      </p:pic>
      <p:sp>
        <p:nvSpPr>
          <p:cNvPr id="4" name="文本框 3"/>
          <p:cNvSpPr txBox="1"/>
          <p:nvPr/>
        </p:nvSpPr>
        <p:spPr>
          <a:xfrm>
            <a:off x="5194300" y="3487738"/>
            <a:ext cx="3890963" cy="830262"/>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By solving the equations, we can get θ1 = 326.4° and θ1’ = 116.4° , which satisfy the equation (4.6)</a:t>
            </a:r>
            <a:endParaRPr lang="zh-CN" altLang="en-US" sz="1600">
              <a:latin typeface="Calibri" pitchFamily="34" charset="0"/>
              <a:ea typeface="宋体" charset="-122"/>
            </a:endParaRPr>
          </a:p>
        </p:txBody>
      </p:sp>
      <p:sp>
        <p:nvSpPr>
          <p:cNvPr id="5" name="右箭头 4"/>
          <p:cNvSpPr/>
          <p:nvPr/>
        </p:nvSpPr>
        <p:spPr>
          <a:xfrm>
            <a:off x="3944938" y="3660775"/>
            <a:ext cx="979488"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pSp>
        <p:nvGrpSpPr>
          <p:cNvPr id="19462" name="组合 6"/>
          <p:cNvGrpSpPr/>
          <p:nvPr/>
        </p:nvGrpSpPr>
        <p:grpSpPr>
          <a:xfrm>
            <a:off x="411163" y="746125"/>
            <a:ext cx="3533775" cy="676275"/>
            <a:chOff x="647" y="1176"/>
            <a:chExt cx="5566" cy="1064"/>
          </a:xfrm>
        </p:grpSpPr>
        <p:pic>
          <p:nvPicPr>
            <p:cNvPr id="19463" name="图片 32"/>
            <p:cNvPicPr>
              <a:picLocks noChangeAspect="1"/>
            </p:cNvPicPr>
            <p:nvPr/>
          </p:nvPicPr>
          <p:blipFill>
            <a:blip r:embed="rId2"/>
            <a:stretch>
              <a:fillRect/>
            </a:stretch>
          </p:blipFill>
          <p:spPr>
            <a:xfrm>
              <a:off x="646" y="1175"/>
              <a:ext cx="4275" cy="1065"/>
            </a:xfrm>
            <a:prstGeom prst="rect">
              <a:avLst/>
            </a:prstGeom>
            <a:noFill/>
            <a:ln w="9525">
              <a:noFill/>
            </a:ln>
          </p:spPr>
        </p:pic>
        <p:sp>
          <p:nvSpPr>
            <p:cNvPr id="19464" name="文本框 5"/>
            <p:cNvSpPr txBox="1"/>
            <p:nvPr/>
          </p:nvSpPr>
          <p:spPr>
            <a:xfrm>
              <a:off x="5235" y="1419"/>
              <a:ext cx="978" cy="580"/>
            </a:xfrm>
            <a:prstGeom prst="rect">
              <a:avLst/>
            </a:prstGeom>
            <a:noFill/>
            <a:ln w="9525">
              <a:noFill/>
            </a:ln>
          </p:spPr>
          <p:txBody>
            <a:bodyPr wrap="none" anchor="t">
              <a:spAutoFit/>
            </a:bodyPr>
            <a:p>
              <a:pPr indent="0"/>
              <a:r>
                <a:rPr lang="en-US" altLang="zh-CN">
                  <a:latin typeface="Times New Roman Regular" panose="02020503050405090304" charset="0"/>
                  <a:ea typeface="宋体" charset="-122"/>
                </a:rPr>
                <a:t>(4.6)</a:t>
              </a:r>
              <a:endParaRPr lang="zh-CN" altLang="en-US">
                <a:latin typeface="Calibri" pitchFamily="34" charset="0"/>
                <a:ea typeface="宋体" charset="-122"/>
              </a:endParaRPr>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3"/>
          <p:cNvSpPr txBox="1"/>
          <p:nvPr/>
        </p:nvSpPr>
        <p:spPr>
          <a:xfrm>
            <a:off x="255588" y="158750"/>
            <a:ext cx="4851400" cy="368300"/>
          </a:xfrm>
          <a:prstGeom prst="rect">
            <a:avLst/>
          </a:prstGeom>
          <a:noFill/>
          <a:ln w="9525">
            <a:noFill/>
          </a:ln>
        </p:spPr>
        <p:txBody>
          <a:bodyPr wrap="square" anchor="t">
            <a:spAutoFit/>
          </a:bodyPr>
          <a:p>
            <a:pPr indent="0"/>
            <a:r>
              <a:rPr lang="en-US" altLang="zh-CN">
                <a:solidFill>
                  <a:srgbClr val="000000"/>
                </a:solidFill>
                <a:latin typeface="Times New Roman Bold" panose="02020503050405090304" charset="0"/>
                <a:ea typeface="宋体" charset="-122"/>
              </a:rPr>
              <a:t>Analytic method (second four bar linkage)</a:t>
            </a:r>
            <a:r>
              <a:rPr lang="en-US" altLang="zh-CN">
                <a:latin typeface="Calibri" pitchFamily="34" charset="0"/>
                <a:ea typeface="宋体" charset="-122"/>
              </a:rPr>
              <a:t>:</a:t>
            </a:r>
            <a:endParaRPr lang="en-US" altLang="zh-CN">
              <a:latin typeface="Calibri" pitchFamily="34" charset="0"/>
              <a:ea typeface="宋体" charset="-122"/>
            </a:endParaRPr>
          </a:p>
        </p:txBody>
      </p:sp>
      <p:sp>
        <p:nvSpPr>
          <p:cNvPr id="20482" name="文本框 6"/>
          <p:cNvSpPr txBox="1"/>
          <p:nvPr/>
        </p:nvSpPr>
        <p:spPr>
          <a:xfrm>
            <a:off x="4424363" y="188913"/>
            <a:ext cx="4125912" cy="337185"/>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Given that GE = 50 mm, and AG = 85 mm</a:t>
            </a:r>
            <a:endParaRPr lang="zh-CN" altLang="en-US" sz="1600">
              <a:latin typeface="Calibri" pitchFamily="34" charset="0"/>
              <a:ea typeface="宋体" charset="-122"/>
            </a:endParaRPr>
          </a:p>
        </p:txBody>
      </p:sp>
      <p:sp>
        <p:nvSpPr>
          <p:cNvPr id="20483" name="文本框 7"/>
          <p:cNvSpPr txBox="1"/>
          <p:nvPr/>
        </p:nvSpPr>
        <p:spPr>
          <a:xfrm>
            <a:off x="255588" y="576263"/>
            <a:ext cx="8674100" cy="521970"/>
          </a:xfrm>
          <a:prstGeom prst="rect">
            <a:avLst/>
          </a:prstGeom>
          <a:noFill/>
          <a:ln w="9525">
            <a:noFill/>
          </a:ln>
        </p:spPr>
        <p:txBody>
          <a:bodyPr wrap="square" anchor="t">
            <a:spAutoFit/>
          </a:bodyPr>
          <a:p>
            <a:pPr indent="266700"/>
            <a:r>
              <a:rPr lang="en-US" altLang="zh-CN" sz="1400">
                <a:latin typeface="Times New Roman Regular" panose="02020503050405090304" charset="0"/>
                <a:ea typeface="宋体" charset="-122"/>
              </a:rPr>
              <a:t>For the second four bar mechanism, I use the function generation method to determine the length of each bar, by reversing the frame from AG to AE, and draw the plumb lines of E</a:t>
            </a:r>
            <a:r>
              <a:rPr lang="en-US" altLang="zh-CN" sz="1400" baseline="-25000">
                <a:latin typeface="Times New Roman Regular" panose="02020503050405090304" charset="0"/>
                <a:ea typeface="宋体" charset="-122"/>
              </a:rPr>
              <a:t>1</a:t>
            </a:r>
            <a:r>
              <a:rPr lang="en-US" altLang="zh-CN" sz="1400">
                <a:latin typeface="Times New Roman Regular" panose="02020503050405090304" charset="0"/>
                <a:ea typeface="宋体" charset="-122"/>
              </a:rPr>
              <a:t>E</a:t>
            </a:r>
            <a:r>
              <a:rPr lang="en-US" altLang="zh-CN" sz="1400" baseline="-25000">
                <a:latin typeface="Times New Roman Regular" panose="02020503050405090304" charset="0"/>
                <a:ea typeface="宋体" charset="-122"/>
              </a:rPr>
              <a:t>2</a:t>
            </a:r>
            <a:r>
              <a:rPr lang="en-US" altLang="zh-CN" sz="1400">
                <a:latin typeface="Times New Roman Regular" panose="02020503050405090304" charset="0"/>
                <a:ea typeface="宋体" charset="-122"/>
              </a:rPr>
              <a:t>,E</a:t>
            </a:r>
            <a:r>
              <a:rPr lang="en-US" altLang="zh-CN" sz="1400" baseline="-25000">
                <a:latin typeface="Times New Roman Regular" panose="02020503050405090304" charset="0"/>
                <a:ea typeface="宋体" charset="-122"/>
              </a:rPr>
              <a:t>2</a:t>
            </a:r>
            <a:r>
              <a:rPr lang="en-US" altLang="zh-CN" sz="1400">
                <a:latin typeface="Times New Roman Regular" panose="02020503050405090304" charset="0"/>
                <a:ea typeface="宋体" charset="-122"/>
              </a:rPr>
              <a:t>E</a:t>
            </a:r>
            <a:r>
              <a:rPr lang="en-US" altLang="zh-CN" sz="1400" baseline="-25000">
                <a:latin typeface="Times New Roman Regular" panose="02020503050405090304" charset="0"/>
                <a:ea typeface="宋体" charset="-122"/>
              </a:rPr>
              <a:t>3</a:t>
            </a:r>
            <a:r>
              <a:rPr lang="en-US" altLang="zh-CN" sz="1400">
                <a:latin typeface="Times New Roman Regular" panose="02020503050405090304" charset="0"/>
                <a:ea typeface="宋体" charset="-122"/>
              </a:rPr>
              <a:t>, we can get the size of AD and DE:</a:t>
            </a:r>
            <a:endParaRPr lang="zh-CN" altLang="en-US" sz="1400">
              <a:latin typeface="Calibri" pitchFamily="34" charset="0"/>
              <a:ea typeface="宋体" charset="-122"/>
            </a:endParaRPr>
          </a:p>
        </p:txBody>
      </p:sp>
      <p:sp>
        <p:nvSpPr>
          <p:cNvPr id="20484" name="文本框 8"/>
          <p:cNvSpPr txBox="1"/>
          <p:nvPr/>
        </p:nvSpPr>
        <p:spPr>
          <a:xfrm>
            <a:off x="4672013" y="1098550"/>
            <a:ext cx="4357687" cy="829945"/>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Known Conditions:</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∠E</a:t>
            </a:r>
            <a:r>
              <a:rPr lang="en-US" altLang="zh-CN" sz="1600" baseline="-25000">
                <a:latin typeface="Times New Roman Regular" panose="02020503050405090304" charset="0"/>
                <a:ea typeface="宋体" charset="-122"/>
              </a:rPr>
              <a:t>2'</a:t>
            </a:r>
            <a:r>
              <a:rPr lang="en-US" altLang="zh-CN" sz="1600">
                <a:latin typeface="Times New Roman Regular" panose="02020503050405090304" charset="0"/>
                <a:ea typeface="宋体" charset="-122"/>
              </a:rPr>
              <a:t>AE</a:t>
            </a:r>
            <a:r>
              <a:rPr lang="en-US" altLang="zh-CN" sz="1600" baseline="-25000">
                <a:latin typeface="Times New Roman Regular" panose="02020503050405090304" charset="0"/>
                <a:ea typeface="宋体" charset="-122"/>
              </a:rPr>
              <a:t>2</a:t>
            </a:r>
            <a:r>
              <a:rPr lang="en-US" altLang="zh-CN" sz="1600">
                <a:latin typeface="Times New Roman Regular" panose="02020503050405090304" charset="0"/>
                <a:ea typeface="宋体" charset="-122"/>
              </a:rPr>
              <a:t> = 24.46°, ∠</a:t>
            </a:r>
            <a:r>
              <a:rPr lang="en-US" altLang="zh-CN" sz="1600">
                <a:latin typeface="Times New Roman Regular" panose="02020503050405090304" charset="0"/>
                <a:sym typeface="+mn-ea"/>
              </a:rPr>
              <a:t>E</a:t>
            </a:r>
            <a:r>
              <a:rPr lang="en-US" altLang="zh-CN" sz="1600" baseline="-25000">
                <a:latin typeface="Times New Roman Regular" panose="02020503050405090304" charset="0"/>
                <a:sym typeface="+mn-ea"/>
              </a:rPr>
              <a:t>3'</a:t>
            </a:r>
            <a:r>
              <a:rPr lang="en-US" altLang="zh-CN" sz="1600">
                <a:latin typeface="Times New Roman Regular" panose="02020503050405090304" charset="0"/>
                <a:sym typeface="+mn-ea"/>
              </a:rPr>
              <a:t>AE</a:t>
            </a:r>
            <a:r>
              <a:rPr lang="en-US" altLang="zh-CN" sz="1600" baseline="-25000">
                <a:latin typeface="Times New Roman Regular" panose="02020503050405090304" charset="0"/>
                <a:sym typeface="+mn-ea"/>
              </a:rPr>
              <a:t>3</a:t>
            </a:r>
            <a:r>
              <a:rPr lang="en-US" altLang="zh-CN" sz="1600">
                <a:latin typeface="Times New Roman Regular" panose="02020503050405090304" charset="0"/>
                <a:ea typeface="宋体" charset="-122"/>
              </a:rPr>
              <a:t> = 44.42°, ∠E</a:t>
            </a:r>
            <a:r>
              <a:rPr lang="en-US" altLang="zh-CN" sz="1600" baseline="-25000">
                <a:latin typeface="Times New Roman Regular" panose="02020503050405090304" charset="0"/>
                <a:ea typeface="宋体" charset="-122"/>
              </a:rPr>
              <a:t>1</a:t>
            </a:r>
            <a:r>
              <a:rPr lang="en-US" altLang="zh-CN" sz="1600">
                <a:latin typeface="Times New Roman Regular" panose="02020503050405090304" charset="0"/>
                <a:ea typeface="宋体" charset="-122"/>
              </a:rPr>
              <a:t>GE</a:t>
            </a:r>
            <a:r>
              <a:rPr lang="en-US" altLang="zh-CN" sz="1600" baseline="-25000">
                <a:latin typeface="Times New Roman Regular" panose="02020503050405090304" charset="0"/>
                <a:ea typeface="宋体" charset="-122"/>
              </a:rPr>
              <a:t>2</a:t>
            </a:r>
            <a:r>
              <a:rPr lang="en-US" altLang="zh-CN" sz="1600">
                <a:latin typeface="Times New Roman Regular" panose="02020503050405090304" charset="0"/>
                <a:ea typeface="宋体" charset="-122"/>
              </a:rPr>
              <a:t> = </a:t>
            </a:r>
            <a:r>
              <a:rPr lang="en-US" altLang="zh-CN" sz="1600">
                <a:latin typeface="Times New Roman Regular" panose="02020503050405090304" charset="0"/>
                <a:sym typeface="+mn-ea"/>
              </a:rPr>
              <a:t>∠E</a:t>
            </a:r>
            <a:r>
              <a:rPr lang="en-US" altLang="zh-CN" sz="1600" baseline="-25000">
                <a:latin typeface="Times New Roman Regular" panose="02020503050405090304" charset="0"/>
                <a:sym typeface="+mn-ea"/>
              </a:rPr>
              <a:t>2</a:t>
            </a:r>
            <a:r>
              <a:rPr lang="en-US" altLang="zh-CN" sz="1600">
                <a:latin typeface="Times New Roman Regular" panose="02020503050405090304" charset="0"/>
                <a:sym typeface="+mn-ea"/>
              </a:rPr>
              <a:t>GE</a:t>
            </a:r>
            <a:r>
              <a:rPr lang="en-US" altLang="zh-CN" sz="1600" baseline="-25000">
                <a:latin typeface="Times New Roman Regular" panose="02020503050405090304" charset="0"/>
                <a:sym typeface="+mn-ea"/>
              </a:rPr>
              <a:t>3</a:t>
            </a:r>
            <a:r>
              <a:rPr lang="en-US" altLang="zh-CN" sz="1600">
                <a:latin typeface="Times New Roman Regular" panose="02020503050405090304" charset="0"/>
                <a:ea typeface="宋体" charset="-122"/>
              </a:rPr>
              <a:t> = 45°.</a:t>
            </a:r>
            <a:endParaRPr lang="en-US" altLang="zh-CN" sz="1600">
              <a:latin typeface="Times New Roman Regular" panose="02020503050405090304" charset="0"/>
              <a:ea typeface="宋体" charset="-122"/>
            </a:endParaRPr>
          </a:p>
        </p:txBody>
      </p:sp>
      <p:sp>
        <p:nvSpPr>
          <p:cNvPr id="20485" name="文本框 9"/>
          <p:cNvSpPr txBox="1"/>
          <p:nvPr/>
        </p:nvSpPr>
        <p:spPr>
          <a:xfrm>
            <a:off x="4672330" y="2439035"/>
            <a:ext cx="4064635" cy="583565"/>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Let l = ED/EG, m = AD/EG, n = AG/AE = 1.7, we can list the following equations:</a:t>
            </a:r>
            <a:endParaRPr lang="en-US" altLang="zh-CN" sz="1600">
              <a:latin typeface="Times New Roman Regular" panose="02020503050405090304" charset="0"/>
              <a:ea typeface="宋体" charset="-122"/>
            </a:endParaRPr>
          </a:p>
        </p:txBody>
      </p:sp>
      <p:pic>
        <p:nvPicPr>
          <p:cNvPr id="20487" name="图片 1"/>
          <p:cNvPicPr>
            <a:picLocks noChangeAspect="1"/>
          </p:cNvPicPr>
          <p:nvPr/>
        </p:nvPicPr>
        <p:blipFill>
          <a:blip r:embed="rId1"/>
          <a:stretch>
            <a:fillRect/>
          </a:stretch>
        </p:blipFill>
        <p:spPr>
          <a:xfrm>
            <a:off x="4672013" y="3078163"/>
            <a:ext cx="3371850" cy="857250"/>
          </a:xfrm>
          <a:prstGeom prst="rect">
            <a:avLst/>
          </a:prstGeom>
          <a:noFill/>
          <a:ln w="9525">
            <a:noFill/>
          </a:ln>
        </p:spPr>
      </p:pic>
      <p:sp>
        <p:nvSpPr>
          <p:cNvPr id="20488" name="文本框 9"/>
          <p:cNvSpPr txBox="1"/>
          <p:nvPr/>
        </p:nvSpPr>
        <p:spPr>
          <a:xfrm>
            <a:off x="4672013" y="3933825"/>
            <a:ext cx="1500187" cy="338138"/>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Solving δ :</a:t>
            </a:r>
            <a:endParaRPr lang="en-US" altLang="zh-CN" sz="1600">
              <a:latin typeface="Times New Roman Regular" panose="02020503050405090304" charset="0"/>
              <a:ea typeface="宋体" charset="-122"/>
            </a:endParaRPr>
          </a:p>
        </p:txBody>
      </p:sp>
      <p:pic>
        <p:nvPicPr>
          <p:cNvPr id="403" name="图片 2"/>
          <p:cNvPicPr>
            <a:picLocks noChangeAspect="1"/>
          </p:cNvPicPr>
          <p:nvPr/>
        </p:nvPicPr>
        <p:blipFill>
          <a:blip r:embed="rId2"/>
          <a:stretch>
            <a:fillRect/>
          </a:stretch>
        </p:blipFill>
        <p:spPr>
          <a:xfrm>
            <a:off x="255905" y="1152525"/>
            <a:ext cx="4415790" cy="3514725"/>
          </a:xfrm>
          <a:prstGeom prst="rect">
            <a:avLst/>
          </a:prstGeom>
          <a:noFill/>
          <a:ln w="9525">
            <a:noFill/>
          </a:ln>
        </p:spPr>
      </p:pic>
      <p:grpSp>
        <p:nvGrpSpPr>
          <p:cNvPr id="8" name="组合 7"/>
          <p:cNvGrpSpPr/>
          <p:nvPr/>
        </p:nvGrpSpPr>
        <p:grpSpPr>
          <a:xfrm>
            <a:off x="4292600" y="3022600"/>
            <a:ext cx="4784080" cy="1836721"/>
            <a:chOff x="6744" y="3393"/>
            <a:chExt cx="7536" cy="2617"/>
          </a:xfrm>
        </p:grpSpPr>
        <p:sp>
          <p:nvSpPr>
            <p:cNvPr id="4" name="矩形 3"/>
            <p:cNvSpPr/>
            <p:nvPr/>
          </p:nvSpPr>
          <p:spPr>
            <a:xfrm>
              <a:off x="6744" y="3393"/>
              <a:ext cx="7477" cy="2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0491" name="文本框 6"/>
            <p:cNvSpPr txBox="1"/>
            <p:nvPr/>
          </p:nvSpPr>
          <p:spPr>
            <a:xfrm>
              <a:off x="6744" y="3473"/>
              <a:ext cx="7536" cy="2147"/>
            </a:xfrm>
            <a:prstGeom prst="rect">
              <a:avLst/>
            </a:prstGeom>
            <a:noFill/>
            <a:ln w="9525">
              <a:noFill/>
            </a:ln>
          </p:spPr>
          <p:txBody>
            <a:bodyPr wrap="square" anchor="t">
              <a:spAutoFit/>
            </a:bodyPr>
            <a:p>
              <a:pPr indent="0"/>
              <a:r>
                <a:rPr lang="en-US" altLang="zh-CN" sz="1400">
                  <a:latin typeface="Times New Roman Regular" panose="02020503050405090304" charset="0"/>
                  <a:ea typeface="宋体" charset="-122"/>
                  <a:sym typeface="宋体" charset="-122"/>
                </a:rPr>
                <a:t>l*cos(θ2i) = n + m*cos(51.61+θ3i) - cos(10.44+θ1i)</a:t>
              </a:r>
              <a:endParaRPr lang="en-US" altLang="zh-CN" sz="1400">
                <a:latin typeface="Times New Roman Regular" panose="02020503050405090304" charset="0"/>
                <a:ea typeface="宋体" charset="-122"/>
                <a:sym typeface="宋体" charset="-122"/>
              </a:endParaRPr>
            </a:p>
            <a:p>
              <a:pPr indent="0"/>
              <a:r>
                <a:rPr lang="en-US" altLang="zh-CN" sz="1400">
                  <a:latin typeface="Times New Roman Regular" panose="02020503050405090304" charset="0"/>
                  <a:ea typeface="宋体" charset="-122"/>
                  <a:sym typeface="宋体" charset="-122"/>
                </a:rPr>
                <a:t>l*sin(θ2i) = m*sin(51.61+θ3i) - sin(10.44+θ1i)</a:t>
              </a:r>
              <a:endParaRPr lang="en-US" altLang="zh-CN" sz="1400">
                <a:latin typeface="Times New Roman Regular" panose="02020503050405090304" charset="0"/>
                <a:ea typeface="宋体" charset="-122"/>
                <a:sym typeface="宋体" charset="-122"/>
              </a:endParaRPr>
            </a:p>
            <a:p>
              <a:pPr indent="0"/>
              <a:r>
                <a:rPr lang="en-US" altLang="zh-CN" sz="1600">
                  <a:latin typeface="Times New Roman Regular" panose="02020503050405090304" charset="0"/>
                  <a:ea typeface="宋体" charset="-122"/>
                </a:rPr>
                <a:t>In the first limited position, θ3i= 24.26°, θ1i= 45°.</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In the second limited position, θ3i= 44.42°, θ1i= 90°.</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Finally, we can solve that AD = 98.03mm and ED = 98mm</a:t>
              </a:r>
              <a:endParaRPr lang="en-US" altLang="zh-CN" sz="1600">
                <a:latin typeface="Times New Roman Regular" panose="02020503050405090304" charset="0"/>
                <a:ea typeface="宋体" charset="-122"/>
              </a:endParaRPr>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7"/>
                                        </p:tgtEl>
                                        <p:attrNameLst>
                                          <p:attrName>style.visibility</p:attrName>
                                        </p:attrNameLst>
                                      </p:cBhvr>
                                      <p:to>
                                        <p:strVal val="visible"/>
                                      </p:to>
                                    </p:set>
                                    <p:anim calcmode="lin" valueType="num">
                                      <p:cBhvr additive="base">
                                        <p:cTn id="7" dur="500" fill="hold"/>
                                        <p:tgtEl>
                                          <p:spTgt spid="20487"/>
                                        </p:tgtEl>
                                        <p:attrNameLst>
                                          <p:attrName>ppt_x</p:attrName>
                                        </p:attrNameLst>
                                      </p:cBhvr>
                                      <p:tavLst>
                                        <p:tav tm="0">
                                          <p:val>
                                            <p:strVal val="#ppt_x"/>
                                          </p:val>
                                        </p:tav>
                                        <p:tav tm="100000">
                                          <p:val>
                                            <p:strVal val="#ppt_x"/>
                                          </p:val>
                                        </p:tav>
                                      </p:tavLst>
                                    </p:anim>
                                    <p:anim calcmode="lin" valueType="num">
                                      <p:cBhvr additive="base">
                                        <p:cTn id="8"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0488"/>
                                        </p:tgtEl>
                                        <p:attrNameLst>
                                          <p:attrName>style.visibility</p:attrName>
                                        </p:attrNameLst>
                                      </p:cBhvr>
                                      <p:to>
                                        <p:strVal val="visible"/>
                                      </p:to>
                                    </p:set>
                                    <p:anim calcmode="lin" valueType="num">
                                      <p:cBhvr additive="base">
                                        <p:cTn id="17" dur="500" fill="hold"/>
                                        <p:tgtEl>
                                          <p:spTgt spid="20488"/>
                                        </p:tgtEl>
                                        <p:attrNameLst>
                                          <p:attrName>ppt_x</p:attrName>
                                        </p:attrNameLst>
                                      </p:cBhvr>
                                      <p:tavLst>
                                        <p:tav tm="0">
                                          <p:val>
                                            <p:strVal val="#ppt_x"/>
                                          </p:val>
                                        </p:tav>
                                        <p:tav tm="100000">
                                          <p:val>
                                            <p:strVal val="#ppt_x"/>
                                          </p:val>
                                        </p:tav>
                                      </p:tavLst>
                                    </p:anim>
                                    <p:anim calcmode="lin" valueType="num">
                                      <p:cBhvr additive="base">
                                        <p:cTn id="18" dur="500" fill="hold"/>
                                        <p:tgtEl>
                                          <p:spTgt spid="204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文本框 99"/>
          <p:cNvSpPr txBox="1"/>
          <p:nvPr/>
        </p:nvSpPr>
        <p:spPr>
          <a:xfrm>
            <a:off x="63500" y="107950"/>
            <a:ext cx="4092575" cy="398463"/>
          </a:xfrm>
          <a:prstGeom prst="rect">
            <a:avLst/>
          </a:prstGeom>
          <a:noFill/>
          <a:ln w="9525">
            <a:noFill/>
          </a:ln>
        </p:spPr>
        <p:txBody>
          <a:bodyPr wrap="square" anchor="t">
            <a:spAutoFit/>
          </a:bodyPr>
          <a:p>
            <a:pPr indent="0" algn="ctr"/>
            <a:r>
              <a:rPr lang="en-US" altLang="zh-CN" sz="2000">
                <a:solidFill>
                  <a:srgbClr val="000000"/>
                </a:solidFill>
                <a:latin typeface="Times New Roman Bold" panose="02020503050405090304" charset="0"/>
                <a:ea typeface="宋体" charset="-122"/>
              </a:rPr>
              <a:t>Part 2: Design of driving mechanism </a:t>
            </a:r>
            <a:endParaRPr lang="zh-CN" altLang="en-US" sz="2000">
              <a:latin typeface="Calibri" pitchFamily="34" charset="0"/>
              <a:ea typeface="宋体" charset="-122"/>
            </a:endParaRPr>
          </a:p>
        </p:txBody>
      </p:sp>
      <p:sp>
        <p:nvSpPr>
          <p:cNvPr id="21506" name="文本框 2"/>
          <p:cNvSpPr txBox="1"/>
          <p:nvPr/>
        </p:nvSpPr>
        <p:spPr>
          <a:xfrm>
            <a:off x="225425" y="506413"/>
            <a:ext cx="8870950" cy="522287"/>
          </a:xfrm>
          <a:prstGeom prst="rect">
            <a:avLst/>
          </a:prstGeom>
          <a:noFill/>
          <a:ln w="9525">
            <a:noFill/>
          </a:ln>
        </p:spPr>
        <p:txBody>
          <a:bodyPr wrap="square" anchor="t">
            <a:spAutoFit/>
          </a:bodyPr>
          <a:p>
            <a:pPr indent="266700"/>
            <a:r>
              <a:rPr lang="en-US" altLang="zh-CN" sz="1400">
                <a:latin typeface="Times New Roman Regular" panose="02020503050405090304" charset="0"/>
                <a:ea typeface="宋体" charset="-122"/>
              </a:rPr>
              <a:t>Aim: the output speed of the motor is very large, we need to use gear reducer to adjust the output speed of the motor to a reasonable value.</a:t>
            </a:r>
            <a:endParaRPr lang="zh-CN" altLang="en-US" sz="1400">
              <a:latin typeface="Calibri" pitchFamily="34" charset="0"/>
              <a:ea typeface="宋体" charset="-122"/>
            </a:endParaRPr>
          </a:p>
        </p:txBody>
      </p:sp>
      <p:sp>
        <p:nvSpPr>
          <p:cNvPr id="21507" name="文本框 3"/>
          <p:cNvSpPr txBox="1"/>
          <p:nvPr/>
        </p:nvSpPr>
        <p:spPr>
          <a:xfrm>
            <a:off x="225425" y="1028700"/>
            <a:ext cx="8821420" cy="737235"/>
          </a:xfrm>
          <a:prstGeom prst="rect">
            <a:avLst/>
          </a:prstGeom>
          <a:noFill/>
          <a:ln w="9525">
            <a:noFill/>
          </a:ln>
        </p:spPr>
        <p:txBody>
          <a:bodyPr wrap="square" anchor="t">
            <a:spAutoFit/>
          </a:bodyPr>
          <a:p>
            <a:pPr indent="266700"/>
            <a:r>
              <a:rPr lang="en-US" altLang="zh-CN" sz="1400">
                <a:latin typeface="Times New Roman Regular" panose="02020503050405090304" charset="0"/>
                <a:ea typeface="宋体" charset="-122"/>
              </a:rPr>
              <a:t>Known conditions:</a:t>
            </a:r>
            <a:endParaRPr lang="en-US" altLang="zh-CN" sz="1400">
              <a:latin typeface="Times New Roman Regular" panose="02020503050405090304" charset="0"/>
              <a:ea typeface="宋体" charset="-122"/>
            </a:endParaRPr>
          </a:p>
          <a:p>
            <a:pPr indent="266700"/>
            <a:r>
              <a:rPr lang="en-US" altLang="zh-CN" sz="1400">
                <a:latin typeface="Times New Roman Regular" panose="02020503050405090304" charset="0"/>
                <a:ea typeface="宋体" charset="-122"/>
              </a:rPr>
              <a:t>1, the output speed of the motor is 490r/min.</a:t>
            </a:r>
            <a:endParaRPr lang="en-US" altLang="zh-CN" sz="1400">
              <a:latin typeface="Times New Roman Regular" panose="02020503050405090304" charset="0"/>
              <a:ea typeface="宋体" charset="-122"/>
            </a:endParaRPr>
          </a:p>
          <a:p>
            <a:pPr indent="266700"/>
            <a:r>
              <a:rPr lang="en-US" altLang="zh-CN" sz="1400">
                <a:latin typeface="Times New Roman Regular" panose="02020503050405090304" charset="0"/>
                <a:ea typeface="宋体" charset="-122"/>
              </a:rPr>
              <a:t>2, the crank needs to rotate 40 turns per minute, which means the mechanism can make 40 steps per minute. (40r/min)</a:t>
            </a:r>
            <a:endParaRPr lang="zh-CN" altLang="en-US" sz="1400">
              <a:latin typeface="Calibri" pitchFamily="34" charset="0"/>
              <a:ea typeface="宋体" charset="-122"/>
            </a:endParaRPr>
          </a:p>
        </p:txBody>
      </p:sp>
      <p:sp>
        <p:nvSpPr>
          <p:cNvPr id="21508" name="文本框 4"/>
          <p:cNvSpPr txBox="1"/>
          <p:nvPr/>
        </p:nvSpPr>
        <p:spPr>
          <a:xfrm>
            <a:off x="225425" y="1819275"/>
            <a:ext cx="1954213" cy="336550"/>
          </a:xfrm>
          <a:prstGeom prst="rect">
            <a:avLst/>
          </a:prstGeom>
          <a:noFill/>
          <a:ln w="9525">
            <a:noFill/>
          </a:ln>
        </p:spPr>
        <p:txBody>
          <a:bodyPr wrap="square" anchor="t">
            <a:spAutoFit/>
          </a:bodyPr>
          <a:p>
            <a:pPr indent="0"/>
            <a:r>
              <a:rPr lang="en-US" altLang="zh-CN" sz="1600">
                <a:solidFill>
                  <a:srgbClr val="000000"/>
                </a:solidFill>
                <a:latin typeface="Times New Roman Bold" panose="02020503050405090304" charset="0"/>
                <a:ea typeface="宋体" charset="-122"/>
              </a:rPr>
              <a:t>2.1 Gear train design:</a:t>
            </a:r>
            <a:endParaRPr lang="zh-CN" altLang="en-US" sz="1600">
              <a:latin typeface="Calibri" pitchFamily="34" charset="0"/>
              <a:ea typeface="宋体" charset="-122"/>
            </a:endParaRPr>
          </a:p>
        </p:txBody>
      </p:sp>
      <p:pic>
        <p:nvPicPr>
          <p:cNvPr id="21509" name="图片 1"/>
          <p:cNvPicPr>
            <a:picLocks noChangeAspect="1"/>
          </p:cNvPicPr>
          <p:nvPr/>
        </p:nvPicPr>
        <p:blipFill>
          <a:blip r:embed="rId1"/>
          <a:stretch>
            <a:fillRect/>
          </a:stretch>
        </p:blipFill>
        <p:spPr>
          <a:xfrm>
            <a:off x="225425" y="2155825"/>
            <a:ext cx="4897438" cy="2525713"/>
          </a:xfrm>
          <a:prstGeom prst="rect">
            <a:avLst/>
          </a:prstGeom>
          <a:noFill/>
          <a:ln w="9525">
            <a:noFill/>
          </a:ln>
        </p:spPr>
      </p:pic>
      <p:sp>
        <p:nvSpPr>
          <p:cNvPr id="21510" name="文本框 6"/>
          <p:cNvSpPr txBox="1"/>
          <p:nvPr/>
        </p:nvSpPr>
        <p:spPr>
          <a:xfrm>
            <a:off x="5122863" y="2155825"/>
            <a:ext cx="4021137" cy="953135"/>
          </a:xfrm>
          <a:prstGeom prst="rect">
            <a:avLst/>
          </a:prstGeom>
          <a:noFill/>
          <a:ln w="9525">
            <a:noFill/>
          </a:ln>
        </p:spPr>
        <p:txBody>
          <a:bodyPr wrap="square" anchor="t">
            <a:spAutoFit/>
          </a:bodyPr>
          <a:p>
            <a:pPr indent="0"/>
            <a:r>
              <a:rPr lang="en-US" altLang="zh-CN" sz="1400">
                <a:latin typeface="Times New Roman Regular" panose="02020503050405090304" charset="0"/>
                <a:ea typeface="宋体" charset="-122"/>
              </a:rPr>
              <a:t>the gear reducer’s transmission ratio is i = 12.25 (8 ~ 60), two-stage reducer is satisfied. In the gear reducer, we use the expansion gear train.</a:t>
            </a:r>
            <a:endParaRPr lang="en-US" altLang="zh-CN" sz="1400">
              <a:latin typeface="Times New Roman Regular" panose="02020503050405090304" charset="0"/>
              <a:ea typeface="宋体" charset="-122"/>
            </a:endParaRPr>
          </a:p>
          <a:p>
            <a:pPr indent="0"/>
            <a:endParaRPr lang="en-US" altLang="zh-CN" sz="1400">
              <a:latin typeface="Calibri" pitchFamily="34" charset="0"/>
              <a:ea typeface="宋体" charset="-122"/>
            </a:endParaRPr>
          </a:p>
        </p:txBody>
      </p:sp>
      <p:sp>
        <p:nvSpPr>
          <p:cNvPr id="21511" name="文本框 7"/>
          <p:cNvSpPr txBox="1"/>
          <p:nvPr/>
        </p:nvSpPr>
        <p:spPr>
          <a:xfrm>
            <a:off x="5122863" y="3624263"/>
            <a:ext cx="3871912" cy="522287"/>
          </a:xfrm>
          <a:prstGeom prst="rect">
            <a:avLst/>
          </a:prstGeom>
          <a:noFill/>
          <a:ln w="9525">
            <a:noFill/>
          </a:ln>
        </p:spPr>
        <p:txBody>
          <a:bodyPr wrap="square" anchor="t">
            <a:spAutoFit/>
          </a:bodyPr>
          <a:p>
            <a:pPr indent="266700"/>
            <a:r>
              <a:rPr lang="en-US" altLang="zh-CN" sz="1400">
                <a:latin typeface="Times New Roman Regular" panose="02020503050405090304" charset="0"/>
                <a:ea typeface="宋体" charset="-122"/>
              </a:rPr>
              <a:t>From the fixed-axis gear train, we can get:</a:t>
            </a:r>
            <a:endParaRPr lang="en-US" altLang="zh-CN" sz="1400">
              <a:latin typeface="Times New Roman Regular" panose="02020503050405090304" charset="0"/>
              <a:ea typeface="宋体" charset="-122"/>
            </a:endParaRPr>
          </a:p>
          <a:p>
            <a:pPr indent="266700"/>
            <a:r>
              <a:rPr lang="zh-CN" altLang="en-US" sz="1400">
                <a:latin typeface="Calibri" pitchFamily="34" charset="0"/>
                <a:ea typeface="宋体" charset="-122"/>
              </a:rPr>
              <a:t>i14 = w1/w4 = i12 * i34 = (z2*z4) / (z1*z3)</a:t>
            </a:r>
            <a:endParaRPr lang="zh-CN" altLang="en-US" sz="1400">
              <a:latin typeface="Calibri" pitchFamily="34" charset="0"/>
              <a:ea typeface="宋体" charset="-122"/>
            </a:endParaRPr>
          </a:p>
        </p:txBody>
      </p:sp>
    </p:spTree>
  </p:cSld>
  <p:clrMapOvr>
    <a:masterClrMapping/>
  </p:clrMapOvr>
  <p:transition spd="slow" advClick="0" advTm="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框 3"/>
          <p:cNvSpPr txBox="1"/>
          <p:nvPr/>
        </p:nvSpPr>
        <p:spPr>
          <a:xfrm>
            <a:off x="171450" y="152400"/>
            <a:ext cx="4589463" cy="368300"/>
          </a:xfrm>
          <a:prstGeom prst="rect">
            <a:avLst/>
          </a:prstGeom>
          <a:noFill/>
          <a:ln w="9525">
            <a:noFill/>
          </a:ln>
        </p:spPr>
        <p:txBody>
          <a:bodyPr wrap="none" anchor="t">
            <a:spAutoFit/>
          </a:bodyPr>
          <a:p>
            <a:pPr indent="266700"/>
            <a:r>
              <a:rPr lang="zh-CN" altLang="en-US">
                <a:latin typeface="Calibri" pitchFamily="34" charset="0"/>
                <a:ea typeface="宋体" charset="-122"/>
              </a:rPr>
              <a:t>i14 = w1/w4 = i12 * i34 = (z2*z4) / (z1*z3)</a:t>
            </a:r>
            <a:endParaRPr lang="zh-CN" altLang="en-US">
              <a:latin typeface="Calibri" pitchFamily="34" charset="0"/>
              <a:ea typeface="宋体" charset="-122"/>
            </a:endParaRPr>
          </a:p>
        </p:txBody>
      </p:sp>
      <p:sp>
        <p:nvSpPr>
          <p:cNvPr id="22530" name="文本框 99"/>
          <p:cNvSpPr txBox="1"/>
          <p:nvPr/>
        </p:nvSpPr>
        <p:spPr>
          <a:xfrm>
            <a:off x="171450" y="627063"/>
            <a:ext cx="7477125" cy="1876425"/>
          </a:xfrm>
          <a:prstGeom prst="rect">
            <a:avLst/>
          </a:prstGeom>
          <a:noFill/>
          <a:ln w="9525">
            <a:noFill/>
          </a:ln>
        </p:spPr>
        <p:txBody>
          <a:bodyPr wrap="square" anchor="t">
            <a:spAutoFit/>
          </a:bodyPr>
          <a:p>
            <a:pPr indent="0"/>
            <a:r>
              <a:rPr lang="en-US" altLang="zh-CN" sz="2000">
                <a:latin typeface="Times New Roman Regular" panose="02020503050405090304" charset="0"/>
                <a:ea typeface="宋体" charset="-122"/>
              </a:rPr>
              <a:t>principles:</a:t>
            </a:r>
            <a:endParaRPr lang="en-US" altLang="zh-CN" sz="1600">
              <a:latin typeface="Times New Roman Regular" panose="02020503050405090304" charset="0"/>
              <a:ea typeface="宋体" charset="-122"/>
            </a:endParaRPr>
          </a:p>
          <a:p>
            <a:pPr indent="0"/>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1, Equal strength principle:</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    The high-speed transmission ratio is slightly larger than that of the low-speed.</a:t>
            </a:r>
            <a:endParaRPr lang="en-US" altLang="zh-CN" sz="1600">
              <a:latin typeface="Times New Roman Regular" panose="02020503050405090304" charset="0"/>
              <a:ea typeface="宋体" charset="-122"/>
            </a:endParaRPr>
          </a:p>
          <a:p>
            <a:pPr indent="0"/>
            <a:endParaRPr lang="en-US" altLang="zh-CN" sz="1600">
              <a:latin typeface="Calibri" pitchFamily="34" charset="0"/>
              <a:ea typeface="宋体" charset="-122"/>
            </a:endParaRPr>
          </a:p>
          <a:p>
            <a:pPr indent="0"/>
            <a:r>
              <a:rPr lang="en-US" altLang="zh-CN" sz="1600">
                <a:latin typeface="Times New Roman Regular" panose="02020503050405090304" charset="0"/>
                <a:ea typeface="宋体" charset="-122"/>
              </a:rPr>
              <a:t>2, The transmission ratio of each level should be determined in accordance with the principle of gradual reduction.</a:t>
            </a:r>
            <a:endParaRPr lang="en-US" altLang="zh-CN" sz="1600">
              <a:latin typeface="Times New Roman Regular" panose="02020503050405090304" charset="0"/>
              <a:ea typeface="宋体" charset="-122"/>
            </a:endParaRPr>
          </a:p>
        </p:txBody>
      </p:sp>
      <p:grpSp>
        <p:nvGrpSpPr>
          <p:cNvPr id="22531" name="组合 6"/>
          <p:cNvGrpSpPr/>
          <p:nvPr/>
        </p:nvGrpSpPr>
        <p:grpSpPr>
          <a:xfrm>
            <a:off x="171450" y="2441575"/>
            <a:ext cx="5153025" cy="2676525"/>
            <a:chOff x="270" y="3846"/>
            <a:chExt cx="8116" cy="4215"/>
          </a:xfrm>
        </p:grpSpPr>
        <p:pic>
          <p:nvPicPr>
            <p:cNvPr id="22532" name="图片 3" descr="Screenshot_2020-12-19-23-39-24-38_3aeb0e62eb760e6"/>
            <p:cNvPicPr>
              <a:picLocks noChangeAspect="1"/>
            </p:cNvPicPr>
            <p:nvPr/>
          </p:nvPicPr>
          <p:blipFill>
            <a:blip r:embed="rId1"/>
            <a:stretch>
              <a:fillRect/>
            </a:stretch>
          </p:blipFill>
          <p:spPr>
            <a:xfrm>
              <a:off x="270" y="3943"/>
              <a:ext cx="8117" cy="4119"/>
            </a:xfrm>
            <a:prstGeom prst="rect">
              <a:avLst/>
            </a:prstGeom>
            <a:noFill/>
            <a:ln w="12700" cap="flat" cmpd="sng">
              <a:solidFill>
                <a:srgbClr val="0B7468"/>
              </a:solidFill>
              <a:prstDash val="solid"/>
              <a:round/>
              <a:headEnd type="none" w="med" len="med"/>
              <a:tailEnd type="none" w="med" len="med"/>
            </a:ln>
          </p:spPr>
        </p:pic>
        <p:sp>
          <p:nvSpPr>
            <p:cNvPr id="22533" name="文本框 5"/>
            <p:cNvSpPr txBox="1"/>
            <p:nvPr/>
          </p:nvSpPr>
          <p:spPr>
            <a:xfrm>
              <a:off x="270" y="3846"/>
              <a:ext cx="8000" cy="410"/>
            </a:xfrm>
            <a:prstGeom prst="rect">
              <a:avLst/>
            </a:prstGeom>
            <a:noFill/>
            <a:ln w="9525">
              <a:noFill/>
            </a:ln>
          </p:spPr>
          <p:txBody>
            <a:bodyPr anchor="t">
              <a:spAutoFit/>
            </a:bodyPr>
            <a:p>
              <a:pPr indent="0"/>
              <a:r>
                <a:rPr lang="en-US" altLang="zh-CN" sz="1100">
                  <a:latin typeface="Times New Roman Regular" panose="02020503050405090304" charset="0"/>
                  <a:ea typeface="宋体" charset="-122"/>
                </a:rPr>
                <a:t>distribution diagram of transmission ratio of two-stage cylindrical reducer:</a:t>
              </a:r>
              <a:endParaRPr lang="zh-CN" altLang="en-US">
                <a:latin typeface="Calibri" pitchFamily="34" charset="0"/>
                <a:ea typeface="宋体" charset="-122"/>
              </a:endParaRPr>
            </a:p>
          </p:txBody>
        </p:sp>
      </p:grpSp>
      <p:cxnSp>
        <p:nvCxnSpPr>
          <p:cNvPr id="8" name="直接连接符 7"/>
          <p:cNvCxnSpPr/>
          <p:nvPr/>
        </p:nvCxnSpPr>
        <p:spPr>
          <a:xfrm flipV="1">
            <a:off x="1115695" y="4408805"/>
            <a:ext cx="0" cy="467995"/>
          </a:xfrm>
          <a:prstGeom prst="line">
            <a:avLst/>
          </a:prstGeom>
        </p:spPr>
        <p:style>
          <a:lnRef idx="3">
            <a:schemeClr val="accent6"/>
          </a:lnRef>
          <a:fillRef idx="0">
            <a:schemeClr val="accent6"/>
          </a:fillRef>
          <a:effectRef idx="2">
            <a:schemeClr val="accent6"/>
          </a:effectRef>
          <a:fontRef idx="minor">
            <a:schemeClr val="tx1"/>
          </a:fontRef>
        </p:style>
      </p:cxnSp>
      <p:cxnSp>
        <p:nvCxnSpPr>
          <p:cNvPr id="9" name="直接连接符 8"/>
          <p:cNvCxnSpPr/>
          <p:nvPr/>
        </p:nvCxnSpPr>
        <p:spPr>
          <a:xfrm flipH="1" flipV="1">
            <a:off x="467995" y="4373245"/>
            <a:ext cx="683895" cy="35560"/>
          </a:xfrm>
          <a:prstGeom prst="line">
            <a:avLst/>
          </a:prstGeom>
        </p:spPr>
        <p:style>
          <a:lnRef idx="3">
            <a:schemeClr val="accent6"/>
          </a:lnRef>
          <a:fillRef idx="0">
            <a:schemeClr val="accent6"/>
          </a:fillRef>
          <a:effectRef idx="2">
            <a:schemeClr val="accent6"/>
          </a:effectRef>
          <a:fontRef idx="minor">
            <a:schemeClr val="tx1"/>
          </a:fontRef>
        </p:style>
      </p:cxnSp>
      <p:sp>
        <p:nvSpPr>
          <p:cNvPr id="22536" name="文本框 9"/>
          <p:cNvSpPr txBox="1"/>
          <p:nvPr/>
        </p:nvSpPr>
        <p:spPr>
          <a:xfrm>
            <a:off x="5251450" y="2503488"/>
            <a:ext cx="3938588" cy="737235"/>
          </a:xfrm>
          <a:prstGeom prst="rect">
            <a:avLst/>
          </a:prstGeom>
          <a:noFill/>
          <a:ln w="9525">
            <a:noFill/>
          </a:ln>
        </p:spPr>
        <p:txBody>
          <a:bodyPr wrap="square" anchor="t">
            <a:spAutoFit/>
          </a:bodyPr>
          <a:p>
            <a:pPr indent="0"/>
            <a:r>
              <a:rPr lang="en-US" altLang="zh-CN" sz="1400">
                <a:latin typeface="Times New Roman Regular" panose="02020503050405090304" charset="0"/>
                <a:ea typeface="宋体" charset="-122"/>
              </a:rPr>
              <a:t>After checking the corresponding transmission ratio distribution diagram:</a:t>
            </a:r>
            <a:endParaRPr lang="en-US" altLang="zh-CN" sz="1400">
              <a:latin typeface="Times New Roman Regular" panose="02020503050405090304" charset="0"/>
              <a:ea typeface="宋体" charset="-122"/>
            </a:endParaRPr>
          </a:p>
          <a:p>
            <a:pPr indent="0"/>
            <a:r>
              <a:rPr lang="en-US" altLang="zh-CN" sz="1400">
                <a:latin typeface="Times New Roman Regular" panose="02020503050405090304" charset="0"/>
                <a:ea typeface="宋体" charset="-122"/>
              </a:rPr>
              <a:t>we can approximately choose i</a:t>
            </a:r>
            <a:r>
              <a:rPr lang="en-US" altLang="zh-CN" sz="1400" baseline="-25000">
                <a:latin typeface="Times New Roman Regular" panose="02020503050405090304" charset="0"/>
                <a:ea typeface="宋体" charset="-122"/>
              </a:rPr>
              <a:t>12 </a:t>
            </a:r>
            <a:r>
              <a:rPr lang="en-US" altLang="zh-CN" sz="1400">
                <a:latin typeface="Times New Roman Regular" panose="02020503050405090304" charset="0"/>
                <a:ea typeface="宋体" charset="-122"/>
              </a:rPr>
              <a:t>= 4.375, i</a:t>
            </a:r>
            <a:r>
              <a:rPr lang="en-US" altLang="zh-CN" sz="1400" baseline="-25000">
                <a:latin typeface="Times New Roman Regular" panose="02020503050405090304" charset="0"/>
                <a:ea typeface="宋体" charset="-122"/>
              </a:rPr>
              <a:t>34</a:t>
            </a:r>
            <a:r>
              <a:rPr lang="en-US" altLang="zh-CN" sz="1400">
                <a:latin typeface="Times New Roman Regular" panose="02020503050405090304" charset="0"/>
                <a:ea typeface="宋体" charset="-122"/>
              </a:rPr>
              <a:t>= 2.8</a:t>
            </a:r>
            <a:endParaRPr lang="zh-CN" altLang="en-US" sz="1400">
              <a:latin typeface="Calibri" pitchFamily="34" charset="0"/>
              <a:ea typeface="宋体" charset="-122"/>
            </a:endParaRPr>
          </a:p>
        </p:txBody>
      </p:sp>
      <p:sp>
        <p:nvSpPr>
          <p:cNvPr id="22538" name="文本框 10"/>
          <p:cNvSpPr txBox="1"/>
          <p:nvPr/>
        </p:nvSpPr>
        <p:spPr>
          <a:xfrm>
            <a:off x="5326380" y="3297555"/>
            <a:ext cx="2926715" cy="953135"/>
          </a:xfrm>
          <a:prstGeom prst="rect">
            <a:avLst/>
          </a:prstGeom>
          <a:noFill/>
          <a:ln w="9525">
            <a:noFill/>
          </a:ln>
        </p:spPr>
        <p:txBody>
          <a:bodyPr wrap="square" anchor="t">
            <a:spAutoFit/>
          </a:bodyPr>
          <a:p>
            <a:pPr indent="0"/>
            <a:r>
              <a:rPr lang="en-US" altLang="zh-CN" sz="1400">
                <a:latin typeface="Times New Roman Regular" panose="02020503050405090304" charset="0"/>
                <a:ea typeface="宋体" charset="-122"/>
              </a:rPr>
              <a:t> Transmission ratio error:</a:t>
            </a:r>
            <a:endParaRPr lang="en-US" altLang="zh-CN" sz="1400">
              <a:latin typeface="Times New Roman Regular" panose="02020503050405090304" charset="0"/>
              <a:ea typeface="宋体" charset="-122"/>
            </a:endParaRPr>
          </a:p>
          <a:p>
            <a:pPr indent="0"/>
            <a:r>
              <a:rPr lang="zh-CN" altLang="en-US" sz="1400">
                <a:latin typeface="Calibri" pitchFamily="34" charset="0"/>
                <a:ea typeface="宋体" charset="-122"/>
              </a:rPr>
              <a:t>δ= |i14-i14’|/i14 * 100% </a:t>
            </a:r>
            <a:endParaRPr lang="zh-CN" altLang="en-US" sz="1400">
              <a:latin typeface="Calibri" pitchFamily="34" charset="0"/>
              <a:ea typeface="宋体" charset="-122"/>
            </a:endParaRPr>
          </a:p>
          <a:p>
            <a:pPr indent="0"/>
            <a:r>
              <a:rPr lang="zh-CN" altLang="en-US" sz="1400">
                <a:latin typeface="Calibri" pitchFamily="34" charset="0"/>
                <a:ea typeface="宋体" charset="-122"/>
              </a:rPr>
              <a:t>= (12.25-4.375*2.8)/12.25 * 100% </a:t>
            </a:r>
            <a:endParaRPr lang="zh-CN" altLang="en-US" sz="1400">
              <a:latin typeface="Calibri" pitchFamily="34" charset="0"/>
              <a:ea typeface="宋体" charset="-122"/>
            </a:endParaRPr>
          </a:p>
          <a:p>
            <a:pPr indent="0"/>
            <a:r>
              <a:rPr lang="zh-CN" altLang="en-US" sz="1400">
                <a:latin typeface="Calibri" pitchFamily="34" charset="0"/>
                <a:ea typeface="宋体" charset="-122"/>
              </a:rPr>
              <a:t>= 0 &lt; 0.5%</a:t>
            </a:r>
            <a:endParaRPr lang="zh-CN" altLang="en-US" sz="1400">
              <a:latin typeface="Calibri" pitchFamily="34" charset="0"/>
              <a:ea typeface="宋体" charset="-122"/>
            </a:endParaRPr>
          </a:p>
        </p:txBody>
      </p:sp>
    </p:spTree>
  </p:cSld>
  <p:clrMapOvr>
    <a:masterClrMapping/>
  </p:clrMapOvr>
  <p:transition spd="slow" advClick="0" advTm="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文本框 4"/>
          <p:cNvSpPr txBox="1"/>
          <p:nvPr/>
        </p:nvSpPr>
        <p:spPr>
          <a:xfrm>
            <a:off x="157163" y="288925"/>
            <a:ext cx="2513012" cy="336550"/>
          </a:xfrm>
          <a:prstGeom prst="rect">
            <a:avLst/>
          </a:prstGeom>
          <a:noFill/>
          <a:ln w="9525">
            <a:noFill/>
          </a:ln>
        </p:spPr>
        <p:txBody>
          <a:bodyPr wrap="square" anchor="t">
            <a:spAutoFit/>
          </a:bodyPr>
          <a:p>
            <a:pPr indent="0"/>
            <a:r>
              <a:rPr lang="en-US" altLang="zh-CN" sz="1600">
                <a:solidFill>
                  <a:srgbClr val="000000"/>
                </a:solidFill>
                <a:latin typeface="Times New Roman Bold" panose="02020503050405090304" charset="0"/>
                <a:ea typeface="宋体" charset="-122"/>
              </a:rPr>
              <a:t>2.2 Gear parameters design:</a:t>
            </a:r>
            <a:endParaRPr lang="zh-CN" altLang="en-US" sz="1600">
              <a:latin typeface="Calibri" pitchFamily="34" charset="0"/>
              <a:ea typeface="宋体" charset="-122"/>
            </a:endParaRPr>
          </a:p>
        </p:txBody>
      </p:sp>
      <p:sp>
        <p:nvSpPr>
          <p:cNvPr id="23554" name="文本框 99"/>
          <p:cNvSpPr txBox="1"/>
          <p:nvPr/>
        </p:nvSpPr>
        <p:spPr>
          <a:xfrm>
            <a:off x="157163" y="625475"/>
            <a:ext cx="5403850" cy="337185"/>
          </a:xfrm>
          <a:prstGeom prst="rect">
            <a:avLst/>
          </a:prstGeom>
          <a:noFill/>
          <a:ln w="9525">
            <a:noFill/>
          </a:ln>
        </p:spPr>
        <p:txBody>
          <a:bodyPr wrap="square" anchor="t">
            <a:spAutoFit/>
          </a:bodyPr>
          <a:p>
            <a:pPr indent="0"/>
            <a:r>
              <a:rPr lang="en-US" altLang="zh-CN" sz="1600">
                <a:latin typeface="Calibri" pitchFamily="34" charset="0"/>
                <a:ea typeface="宋体" charset="-122"/>
              </a:rPr>
              <a:t>Number of teeth, which is Z</a:t>
            </a:r>
            <a:r>
              <a:rPr lang="en-US" altLang="zh-CN" sz="1600" baseline="-25000">
                <a:latin typeface="Calibri" pitchFamily="34" charset="0"/>
                <a:ea typeface="宋体" charset="-122"/>
              </a:rPr>
              <a:t>1</a:t>
            </a:r>
            <a:r>
              <a:rPr lang="en-US" altLang="zh-CN" sz="1600">
                <a:latin typeface="Calibri" pitchFamily="34" charset="0"/>
                <a:ea typeface="宋体" charset="-122"/>
              </a:rPr>
              <a:t>=16, Z</a:t>
            </a:r>
            <a:r>
              <a:rPr lang="en-US" altLang="zh-CN" sz="1600" baseline="-25000">
                <a:latin typeface="Calibri" pitchFamily="34" charset="0"/>
                <a:ea typeface="宋体" charset="-122"/>
              </a:rPr>
              <a:t>2</a:t>
            </a:r>
            <a:r>
              <a:rPr lang="en-US" altLang="zh-CN" sz="1600">
                <a:latin typeface="Calibri" pitchFamily="34" charset="0"/>
                <a:ea typeface="宋体" charset="-122"/>
              </a:rPr>
              <a:t>=70, Z</a:t>
            </a:r>
            <a:r>
              <a:rPr lang="en-US" altLang="zh-CN" sz="1600" baseline="-25000">
                <a:latin typeface="Calibri" pitchFamily="34" charset="0"/>
                <a:ea typeface="宋体" charset="-122"/>
              </a:rPr>
              <a:t>3</a:t>
            </a:r>
            <a:r>
              <a:rPr lang="en-US" altLang="zh-CN" sz="1600">
                <a:latin typeface="Calibri" pitchFamily="34" charset="0"/>
                <a:ea typeface="宋体" charset="-122"/>
              </a:rPr>
              <a:t>=20, Z</a:t>
            </a:r>
            <a:r>
              <a:rPr lang="en-US" altLang="zh-CN" sz="1600" baseline="-25000">
                <a:latin typeface="Calibri" pitchFamily="34" charset="0"/>
                <a:ea typeface="宋体" charset="-122"/>
              </a:rPr>
              <a:t>4</a:t>
            </a:r>
            <a:r>
              <a:rPr lang="en-US" altLang="zh-CN" sz="1600">
                <a:latin typeface="Calibri" pitchFamily="34" charset="0"/>
                <a:ea typeface="宋体" charset="-122"/>
              </a:rPr>
              <a:t>=56</a:t>
            </a:r>
            <a:endParaRPr lang="zh-CN" altLang="en-US" sz="1600">
              <a:latin typeface="Calibri" pitchFamily="34" charset="0"/>
              <a:ea typeface="宋体" charset="-122"/>
            </a:endParaRPr>
          </a:p>
        </p:txBody>
      </p:sp>
      <p:sp>
        <p:nvSpPr>
          <p:cNvPr id="23555" name="文本框 2"/>
          <p:cNvSpPr txBox="1"/>
          <p:nvPr/>
        </p:nvSpPr>
        <p:spPr>
          <a:xfrm>
            <a:off x="157163" y="963613"/>
            <a:ext cx="3849687" cy="336550"/>
          </a:xfrm>
          <a:prstGeom prst="rect">
            <a:avLst/>
          </a:prstGeom>
          <a:noFill/>
          <a:ln w="9525">
            <a:noFill/>
          </a:ln>
        </p:spPr>
        <p:txBody>
          <a:bodyPr wrap="square" anchor="t">
            <a:spAutoFit/>
          </a:bodyPr>
          <a:p>
            <a:pPr indent="0"/>
            <a:r>
              <a:rPr lang="en-US" altLang="zh-CN" sz="1600">
                <a:solidFill>
                  <a:srgbClr val="000000"/>
                </a:solidFill>
                <a:latin typeface="Times New Roman Bold" panose="02020503050405090304" charset="0"/>
                <a:ea typeface="宋体" charset="-122"/>
              </a:rPr>
              <a:t>2.2.1 </a:t>
            </a:r>
            <a:r>
              <a:rPr lang="zh-CN" altLang="en-US" sz="1600">
                <a:latin typeface="Calibri" pitchFamily="34" charset="0"/>
                <a:ea typeface="宋体" charset="-122"/>
              </a:rPr>
              <a:t>parameters of high-speed gear</a:t>
            </a:r>
            <a:r>
              <a:rPr lang="en-US" altLang="zh-CN" sz="1600">
                <a:solidFill>
                  <a:srgbClr val="000000"/>
                </a:solidFill>
                <a:latin typeface="Times New Roman Bold" panose="02020503050405090304" charset="0"/>
                <a:ea typeface="宋体" charset="-122"/>
              </a:rPr>
              <a:t>:</a:t>
            </a:r>
            <a:endParaRPr lang="zh-CN" altLang="en-US" sz="1600">
              <a:latin typeface="Calibri" pitchFamily="34" charset="0"/>
              <a:ea typeface="宋体" charset="-122"/>
            </a:endParaRPr>
          </a:p>
        </p:txBody>
      </p:sp>
      <p:sp>
        <p:nvSpPr>
          <p:cNvPr id="23556" name="文本框 3"/>
          <p:cNvSpPr txBox="1"/>
          <p:nvPr/>
        </p:nvSpPr>
        <p:spPr>
          <a:xfrm>
            <a:off x="157163" y="1300163"/>
            <a:ext cx="8959850" cy="1076325"/>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 Known conditions: </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        Number of teeth: Z1=16, Z2=70, pressure angle is 20 degree, addendum height coefficient ha*=1, coefficient of bottom clearance c*=0.25, modulus m=1 mm, since the number of teeth of gear 1 is less than that of the minimum number of undercutting teeth, high-speed gears need to be modified.</a:t>
            </a:r>
            <a:endParaRPr lang="zh-CN" altLang="en-US" sz="1600">
              <a:latin typeface="Times New Roman Regular" panose="02020503050405090304" charset="0"/>
              <a:ea typeface="宋体" charset="-122"/>
            </a:endParaRPr>
          </a:p>
        </p:txBody>
      </p:sp>
      <p:grpSp>
        <p:nvGrpSpPr>
          <p:cNvPr id="23557" name="组合 6"/>
          <p:cNvGrpSpPr/>
          <p:nvPr/>
        </p:nvGrpSpPr>
        <p:grpSpPr>
          <a:xfrm>
            <a:off x="157163" y="2486025"/>
            <a:ext cx="6423025" cy="520700"/>
            <a:chOff x="248" y="3914"/>
            <a:chExt cx="10114" cy="822"/>
          </a:xfrm>
        </p:grpSpPr>
        <p:pic>
          <p:nvPicPr>
            <p:cNvPr id="23558" name="图片 4"/>
            <p:cNvPicPr>
              <a:picLocks noChangeAspect="1"/>
            </p:cNvPicPr>
            <p:nvPr/>
          </p:nvPicPr>
          <p:blipFill>
            <a:blip r:embed="rId1"/>
            <a:stretch>
              <a:fillRect/>
            </a:stretch>
          </p:blipFill>
          <p:spPr>
            <a:xfrm>
              <a:off x="248" y="3914"/>
              <a:ext cx="4500" cy="784"/>
            </a:xfrm>
            <a:prstGeom prst="rect">
              <a:avLst/>
            </a:prstGeom>
            <a:noFill/>
            <a:ln w="9525">
              <a:noFill/>
            </a:ln>
          </p:spPr>
        </p:pic>
        <p:sp>
          <p:nvSpPr>
            <p:cNvPr id="23559" name="文本框 5"/>
            <p:cNvSpPr txBox="1"/>
            <p:nvPr/>
          </p:nvSpPr>
          <p:spPr>
            <a:xfrm>
              <a:off x="4748" y="3914"/>
              <a:ext cx="5614" cy="822"/>
            </a:xfrm>
            <a:prstGeom prst="rect">
              <a:avLst/>
            </a:prstGeom>
            <a:noFill/>
            <a:ln w="9525">
              <a:noFill/>
            </a:ln>
          </p:spPr>
          <p:txBody>
            <a:bodyPr wrap="square" anchor="t">
              <a:spAutoFit/>
            </a:bodyPr>
            <a:p>
              <a:pPr indent="0"/>
              <a:r>
                <a:rPr lang="en-US" altLang="zh-CN" sz="1400">
                  <a:latin typeface="Times New Roman Regular" panose="02020503050405090304" charset="0"/>
                  <a:ea typeface="宋体" charset="-122"/>
                </a:rPr>
                <a:t>minimum modification coefficient X</a:t>
              </a:r>
              <a:r>
                <a:rPr lang="en-US" altLang="zh-CN" sz="1400" baseline="-25000">
                  <a:latin typeface="Times New Roman Regular" panose="02020503050405090304" charset="0"/>
                  <a:ea typeface="宋体" charset="-122"/>
                </a:rPr>
                <a:t>1min</a:t>
              </a:r>
              <a:r>
                <a:rPr lang="en-US" altLang="zh-CN" sz="1400">
                  <a:latin typeface="Times New Roman Regular" panose="02020503050405090304" charset="0"/>
                  <a:ea typeface="宋体" charset="-122"/>
                </a:rPr>
                <a:t>:</a:t>
              </a:r>
              <a:endParaRPr lang="en-US" altLang="zh-CN" sz="1400">
                <a:latin typeface="Times New Roman Regular" panose="02020503050405090304" charset="0"/>
                <a:ea typeface="宋体" charset="-122"/>
              </a:endParaRPr>
            </a:p>
            <a:p>
              <a:pPr indent="0"/>
              <a:r>
                <a:rPr lang="zh-CN" altLang="en-US" sz="1400">
                  <a:latin typeface="Calibri" pitchFamily="34" charset="0"/>
                  <a:ea typeface="宋体" charset="-122"/>
                </a:rPr>
                <a:t>X1 is taken as 0.1.    X2 is taken as 0.03.</a:t>
              </a:r>
              <a:endParaRPr lang="zh-CN" altLang="en-US" sz="1400">
                <a:latin typeface="Calibri" pitchFamily="34" charset="0"/>
                <a:ea typeface="宋体" charset="-122"/>
              </a:endParaRPr>
            </a:p>
          </p:txBody>
        </p:sp>
      </p:grpSp>
      <p:pic>
        <p:nvPicPr>
          <p:cNvPr id="2" name="图片 1" descr="屏幕快照 2021-01-03 下午11.27.03"/>
          <p:cNvPicPr>
            <a:picLocks noChangeAspect="1"/>
          </p:cNvPicPr>
          <p:nvPr/>
        </p:nvPicPr>
        <p:blipFill>
          <a:blip r:embed="rId2"/>
          <a:stretch>
            <a:fillRect/>
          </a:stretch>
        </p:blipFill>
        <p:spPr>
          <a:xfrm>
            <a:off x="157480" y="2982595"/>
            <a:ext cx="4335145" cy="2103120"/>
          </a:xfrm>
          <a:prstGeom prst="rect">
            <a:avLst/>
          </a:prstGeom>
        </p:spPr>
      </p:pic>
    </p:spTree>
  </p:cSld>
  <p:clrMapOvr>
    <a:masterClrMapping/>
  </p:clrMapOvr>
  <p:transition spd="slow" advClick="0"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1-01-03 下午11.27.54"/>
          <p:cNvPicPr>
            <a:picLocks noChangeAspect="1"/>
          </p:cNvPicPr>
          <p:nvPr/>
        </p:nvPicPr>
        <p:blipFill>
          <a:blip r:embed="rId1"/>
          <a:stretch>
            <a:fillRect/>
          </a:stretch>
        </p:blipFill>
        <p:spPr>
          <a:xfrm>
            <a:off x="14605" y="20955"/>
            <a:ext cx="4464685" cy="2132330"/>
          </a:xfrm>
          <a:prstGeom prst="rect">
            <a:avLst/>
          </a:prstGeom>
        </p:spPr>
      </p:pic>
      <p:pic>
        <p:nvPicPr>
          <p:cNvPr id="3" name="图片 2" descr="屏幕快照 2021-01-03 下午11.28.48"/>
          <p:cNvPicPr>
            <a:picLocks noChangeAspect="1"/>
          </p:cNvPicPr>
          <p:nvPr/>
        </p:nvPicPr>
        <p:blipFill>
          <a:blip r:embed="rId2"/>
          <a:stretch>
            <a:fillRect/>
          </a:stretch>
        </p:blipFill>
        <p:spPr>
          <a:xfrm>
            <a:off x="4479925" y="20955"/>
            <a:ext cx="4651375" cy="5102860"/>
          </a:xfrm>
          <a:prstGeom prst="rect">
            <a:avLst/>
          </a:prstGeom>
        </p:spPr>
      </p:pic>
    </p:spTree>
  </p:cSld>
  <p:clrMapOvr>
    <a:masterClrMapping/>
  </p:clrMapOvr>
  <p:transition spd="slow" advClick="0"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Picture 2" descr="C:\Users\Administrator\Desktop\图片3副本.png"/>
          <p:cNvPicPr>
            <a:picLocks noChangeAspect="1"/>
          </p:cNvPicPr>
          <p:nvPr/>
        </p:nvPicPr>
        <p:blipFill>
          <a:blip r:embed="rId1"/>
          <a:srcRect l="37286" b="16470"/>
          <a:stretch>
            <a:fillRect/>
          </a:stretch>
        </p:blipFill>
        <p:spPr>
          <a:xfrm rot="510874">
            <a:off x="2846388" y="300038"/>
            <a:ext cx="2959100" cy="1222375"/>
          </a:xfrm>
          <a:prstGeom prst="rect">
            <a:avLst/>
          </a:prstGeom>
          <a:noFill/>
          <a:ln w="9525">
            <a:noFill/>
          </a:ln>
        </p:spPr>
      </p:pic>
      <p:pic>
        <p:nvPicPr>
          <p:cNvPr id="6146" name="图片 4"/>
          <p:cNvPicPr>
            <a:picLocks noChangeAspect="1"/>
          </p:cNvPicPr>
          <p:nvPr/>
        </p:nvPicPr>
        <p:blipFill>
          <a:blip r:embed="rId2"/>
          <a:stretch>
            <a:fillRect/>
          </a:stretch>
        </p:blipFill>
        <p:spPr>
          <a:xfrm rot="1818226" flipH="1">
            <a:off x="212725" y="2432050"/>
            <a:ext cx="2327275" cy="2476500"/>
          </a:xfrm>
          <a:prstGeom prst="rect">
            <a:avLst/>
          </a:prstGeom>
          <a:noFill/>
          <a:ln w="9525">
            <a:noFill/>
          </a:ln>
        </p:spPr>
      </p:pic>
      <p:sp>
        <p:nvSpPr>
          <p:cNvPr id="6147" name="文本框 5"/>
          <p:cNvSpPr txBox="1"/>
          <p:nvPr/>
        </p:nvSpPr>
        <p:spPr>
          <a:xfrm>
            <a:off x="3244850" y="527050"/>
            <a:ext cx="2557463" cy="768350"/>
          </a:xfrm>
          <a:prstGeom prst="rect">
            <a:avLst/>
          </a:prstGeom>
          <a:noFill/>
          <a:ln w="9525">
            <a:noFill/>
          </a:ln>
        </p:spPr>
        <p:txBody>
          <a:bodyPr wrap="square" anchor="t">
            <a:spAutoFit/>
          </a:bodyPr>
          <a:p>
            <a:pPr indent="0" algn="dist"/>
            <a:r>
              <a:rPr lang="en-US" altLang="zh-CN" sz="4400" dirty="0">
                <a:solidFill>
                  <a:srgbClr val="595959"/>
                </a:solidFill>
                <a:latin typeface="微软雅黑" pitchFamily="34" charset="-122"/>
                <a:ea typeface="微软雅黑" pitchFamily="34" charset="-122"/>
              </a:rPr>
              <a:t>Content</a:t>
            </a:r>
            <a:endParaRPr lang="en-US" altLang="zh-CN" sz="4400" dirty="0">
              <a:solidFill>
                <a:srgbClr val="595959"/>
              </a:solidFill>
              <a:latin typeface="微软雅黑" pitchFamily="34" charset="-122"/>
              <a:ea typeface="微软雅黑" pitchFamily="34" charset="-122"/>
            </a:endParaRPr>
          </a:p>
        </p:txBody>
      </p:sp>
      <p:sp>
        <p:nvSpPr>
          <p:cNvPr id="6148" name="Freeform 6"/>
          <p:cNvSpPr>
            <a:spLocks noEditPoints="1"/>
          </p:cNvSpPr>
          <p:nvPr/>
        </p:nvSpPr>
        <p:spPr>
          <a:xfrm>
            <a:off x="2417763" y="1808163"/>
            <a:ext cx="357187" cy="560387"/>
          </a:xfrm>
          <a:custGeom>
            <a:avLst/>
            <a:gdLst/>
            <a:ahLst/>
            <a:cxnLst>
              <a:cxn ang="0">
                <a:pos x="187457" y="228810"/>
              </a:cxn>
              <a:cxn ang="0">
                <a:pos x="118875" y="293163"/>
              </a:cxn>
              <a:cxn ang="0">
                <a:pos x="32004" y="264561"/>
              </a:cxn>
              <a:cxn ang="0">
                <a:pos x="0" y="196633"/>
              </a:cxn>
              <a:cxn ang="0">
                <a:pos x="9144" y="196633"/>
              </a:cxn>
              <a:cxn ang="0">
                <a:pos x="155452" y="32176"/>
              </a:cxn>
              <a:cxn ang="0">
                <a:pos x="169168" y="10725"/>
              </a:cxn>
              <a:cxn ang="0">
                <a:pos x="278899" y="14300"/>
              </a:cxn>
              <a:cxn ang="0">
                <a:pos x="320048" y="67928"/>
              </a:cxn>
              <a:cxn ang="0">
                <a:pos x="356626" y="543424"/>
              </a:cxn>
              <a:cxn ang="0">
                <a:pos x="352053" y="546999"/>
              </a:cxn>
              <a:cxn ang="0">
                <a:pos x="237750" y="561300"/>
              </a:cxn>
              <a:cxn ang="0">
                <a:pos x="192029" y="529123"/>
              </a:cxn>
              <a:cxn ang="0">
                <a:pos x="192029" y="482646"/>
              </a:cxn>
              <a:cxn ang="0">
                <a:pos x="187457" y="228810"/>
              </a:cxn>
              <a:cxn ang="0">
                <a:pos x="214890" y="511247"/>
              </a:cxn>
              <a:cxn ang="0">
                <a:pos x="278899" y="507672"/>
              </a:cxn>
              <a:cxn ang="0">
                <a:pos x="251467" y="28601"/>
              </a:cxn>
              <a:cxn ang="0">
                <a:pos x="178313" y="28601"/>
              </a:cxn>
              <a:cxn ang="0">
                <a:pos x="36577" y="200208"/>
              </a:cxn>
              <a:cxn ang="0">
                <a:pos x="96014" y="232385"/>
              </a:cxn>
              <a:cxn ang="0">
                <a:pos x="201173" y="125130"/>
              </a:cxn>
              <a:cxn ang="0">
                <a:pos x="214890" y="511247"/>
              </a:cxn>
              <a:cxn ang="0">
                <a:pos x="288044" y="246685"/>
              </a:cxn>
              <a:cxn ang="0">
                <a:pos x="297188" y="389692"/>
              </a:cxn>
              <a:cxn ang="0">
                <a:pos x="347481" y="529123"/>
              </a:cxn>
              <a:cxn ang="0">
                <a:pos x="310904" y="75078"/>
              </a:cxn>
              <a:cxn ang="0">
                <a:pos x="278899" y="50052"/>
              </a:cxn>
              <a:cxn ang="0">
                <a:pos x="288044" y="246685"/>
              </a:cxn>
              <a:cxn ang="0">
                <a:pos x="105158" y="250261"/>
              </a:cxn>
              <a:cxn ang="0">
                <a:pos x="128019" y="275287"/>
              </a:cxn>
              <a:cxn ang="0">
                <a:pos x="182885" y="171607"/>
              </a:cxn>
              <a:cxn ang="0">
                <a:pos x="105158" y="250261"/>
              </a:cxn>
              <a:cxn ang="0">
                <a:pos x="109731" y="278862"/>
              </a:cxn>
              <a:cxn ang="0">
                <a:pos x="18288" y="218084"/>
              </a:cxn>
              <a:cxn ang="0">
                <a:pos x="109731" y="278862"/>
              </a:cxn>
              <a:cxn ang="0">
                <a:pos x="214890" y="532698"/>
              </a:cxn>
              <a:cxn ang="0">
                <a:pos x="333765" y="536273"/>
              </a:cxn>
              <a:cxn ang="0">
                <a:pos x="214890" y="532698"/>
              </a:cxn>
            </a:cxnLst>
            <a:pathLst>
              <a:path w="78" h="157">
                <a:moveTo>
                  <a:pt x="41" y="64"/>
                </a:moveTo>
                <a:cubicBezTo>
                  <a:pt x="35" y="64"/>
                  <a:pt x="32" y="82"/>
                  <a:pt x="26" y="82"/>
                </a:cubicBezTo>
                <a:cubicBezTo>
                  <a:pt x="20" y="83"/>
                  <a:pt x="14" y="74"/>
                  <a:pt x="7" y="74"/>
                </a:cubicBezTo>
                <a:cubicBezTo>
                  <a:pt x="6" y="67"/>
                  <a:pt x="0" y="62"/>
                  <a:pt x="0" y="55"/>
                </a:cubicBezTo>
                <a:cubicBezTo>
                  <a:pt x="0" y="53"/>
                  <a:pt x="2" y="55"/>
                  <a:pt x="2" y="55"/>
                </a:cubicBezTo>
                <a:cubicBezTo>
                  <a:pt x="10" y="40"/>
                  <a:pt x="26" y="24"/>
                  <a:pt x="34" y="9"/>
                </a:cubicBezTo>
                <a:cubicBezTo>
                  <a:pt x="35" y="6"/>
                  <a:pt x="35" y="4"/>
                  <a:pt x="37" y="3"/>
                </a:cubicBezTo>
                <a:cubicBezTo>
                  <a:pt x="41" y="0"/>
                  <a:pt x="58" y="1"/>
                  <a:pt x="61" y="4"/>
                </a:cubicBezTo>
                <a:cubicBezTo>
                  <a:pt x="64" y="7"/>
                  <a:pt x="65" y="17"/>
                  <a:pt x="70" y="19"/>
                </a:cubicBezTo>
                <a:cubicBezTo>
                  <a:pt x="74" y="63"/>
                  <a:pt x="75" y="105"/>
                  <a:pt x="78" y="152"/>
                </a:cubicBezTo>
                <a:cubicBezTo>
                  <a:pt x="77" y="151"/>
                  <a:pt x="77" y="153"/>
                  <a:pt x="77" y="153"/>
                </a:cubicBezTo>
                <a:cubicBezTo>
                  <a:pt x="75" y="154"/>
                  <a:pt x="53" y="157"/>
                  <a:pt x="52" y="157"/>
                </a:cubicBezTo>
                <a:cubicBezTo>
                  <a:pt x="51" y="157"/>
                  <a:pt x="42" y="149"/>
                  <a:pt x="42" y="148"/>
                </a:cubicBezTo>
                <a:cubicBezTo>
                  <a:pt x="41" y="145"/>
                  <a:pt x="42" y="139"/>
                  <a:pt x="42" y="135"/>
                </a:cubicBezTo>
                <a:cubicBezTo>
                  <a:pt x="41" y="113"/>
                  <a:pt x="42" y="86"/>
                  <a:pt x="41" y="64"/>
                </a:cubicBezTo>
                <a:close/>
                <a:moveTo>
                  <a:pt x="47" y="143"/>
                </a:moveTo>
                <a:cubicBezTo>
                  <a:pt x="52" y="142"/>
                  <a:pt x="55" y="142"/>
                  <a:pt x="61" y="142"/>
                </a:cubicBezTo>
                <a:cubicBezTo>
                  <a:pt x="60" y="103"/>
                  <a:pt x="58" y="52"/>
                  <a:pt x="55" y="8"/>
                </a:cubicBezTo>
                <a:cubicBezTo>
                  <a:pt x="49" y="7"/>
                  <a:pt x="45" y="9"/>
                  <a:pt x="39" y="8"/>
                </a:cubicBezTo>
                <a:cubicBezTo>
                  <a:pt x="30" y="25"/>
                  <a:pt x="19" y="41"/>
                  <a:pt x="8" y="56"/>
                </a:cubicBezTo>
                <a:cubicBezTo>
                  <a:pt x="13" y="59"/>
                  <a:pt x="18" y="61"/>
                  <a:pt x="21" y="65"/>
                </a:cubicBezTo>
                <a:cubicBezTo>
                  <a:pt x="32" y="58"/>
                  <a:pt x="34" y="43"/>
                  <a:pt x="44" y="35"/>
                </a:cubicBezTo>
                <a:cubicBezTo>
                  <a:pt x="47" y="70"/>
                  <a:pt x="44" y="102"/>
                  <a:pt x="47" y="143"/>
                </a:cubicBezTo>
                <a:close/>
                <a:moveTo>
                  <a:pt x="63" y="69"/>
                </a:moveTo>
                <a:cubicBezTo>
                  <a:pt x="63" y="82"/>
                  <a:pt x="65" y="96"/>
                  <a:pt x="65" y="109"/>
                </a:cubicBezTo>
                <a:cubicBezTo>
                  <a:pt x="66" y="126"/>
                  <a:pt x="63" y="144"/>
                  <a:pt x="76" y="148"/>
                </a:cubicBezTo>
                <a:cubicBezTo>
                  <a:pt x="74" y="108"/>
                  <a:pt x="70" y="60"/>
                  <a:pt x="68" y="21"/>
                </a:cubicBezTo>
                <a:cubicBezTo>
                  <a:pt x="65" y="19"/>
                  <a:pt x="64" y="16"/>
                  <a:pt x="61" y="14"/>
                </a:cubicBezTo>
                <a:cubicBezTo>
                  <a:pt x="64" y="31"/>
                  <a:pt x="62" y="49"/>
                  <a:pt x="63" y="69"/>
                </a:cubicBezTo>
                <a:close/>
                <a:moveTo>
                  <a:pt x="23" y="70"/>
                </a:moveTo>
                <a:cubicBezTo>
                  <a:pt x="22" y="73"/>
                  <a:pt x="26" y="75"/>
                  <a:pt x="28" y="77"/>
                </a:cubicBezTo>
                <a:cubicBezTo>
                  <a:pt x="32" y="68"/>
                  <a:pt x="43" y="62"/>
                  <a:pt x="40" y="48"/>
                </a:cubicBezTo>
                <a:cubicBezTo>
                  <a:pt x="35" y="56"/>
                  <a:pt x="27" y="66"/>
                  <a:pt x="23" y="70"/>
                </a:cubicBezTo>
                <a:close/>
                <a:moveTo>
                  <a:pt x="24" y="78"/>
                </a:moveTo>
                <a:cubicBezTo>
                  <a:pt x="19" y="71"/>
                  <a:pt x="13" y="63"/>
                  <a:pt x="4" y="61"/>
                </a:cubicBezTo>
                <a:cubicBezTo>
                  <a:pt x="6" y="71"/>
                  <a:pt x="16" y="76"/>
                  <a:pt x="24" y="78"/>
                </a:cubicBezTo>
                <a:close/>
                <a:moveTo>
                  <a:pt x="47" y="149"/>
                </a:moveTo>
                <a:cubicBezTo>
                  <a:pt x="52" y="155"/>
                  <a:pt x="66" y="153"/>
                  <a:pt x="73" y="150"/>
                </a:cubicBezTo>
                <a:cubicBezTo>
                  <a:pt x="68" y="144"/>
                  <a:pt x="54" y="147"/>
                  <a:pt x="47" y="149"/>
                </a:cubicBezTo>
                <a:close/>
              </a:path>
            </a:pathLst>
          </a:custGeom>
          <a:solidFill>
            <a:srgbClr val="404040"/>
          </a:solidFill>
          <a:ln w="9525" cap="flat" cmpd="sng">
            <a:solidFill>
              <a:srgbClr val="404040"/>
            </a:solidFill>
            <a:prstDash val="solid"/>
            <a:round/>
            <a:headEnd type="none" w="med" len="med"/>
            <a:tailEnd type="none" w="med" len="med"/>
          </a:ln>
        </p:spPr>
        <p:txBody>
          <a:bodyPr/>
          <a:p>
            <a:endParaRPr lang="zh-CN" altLang="en-US"/>
          </a:p>
        </p:txBody>
      </p:sp>
      <p:sp>
        <p:nvSpPr>
          <p:cNvPr id="6149" name="Freeform 7"/>
          <p:cNvSpPr>
            <a:spLocks noEditPoints="1"/>
          </p:cNvSpPr>
          <p:nvPr/>
        </p:nvSpPr>
        <p:spPr>
          <a:xfrm>
            <a:off x="2422525" y="2513013"/>
            <a:ext cx="498475" cy="623887"/>
          </a:xfrm>
          <a:custGeom>
            <a:avLst/>
            <a:gdLst/>
            <a:ahLst/>
            <a:cxnLst>
              <a:cxn ang="0">
                <a:pos x="342785" y="468622"/>
              </a:cxn>
              <a:cxn ang="0">
                <a:pos x="429624" y="468622"/>
              </a:cxn>
              <a:cxn ang="0">
                <a:pos x="493611" y="517752"/>
              </a:cxn>
              <a:cxn ang="0">
                <a:pos x="489041" y="608453"/>
              </a:cxn>
              <a:cxn ang="0">
                <a:pos x="95980" y="616011"/>
              </a:cxn>
              <a:cxn ang="0">
                <a:pos x="73127" y="623570"/>
              </a:cxn>
              <a:cxn ang="0">
                <a:pos x="22852" y="574440"/>
              </a:cxn>
              <a:cxn ang="0">
                <a:pos x="18281" y="513972"/>
              </a:cxn>
              <a:cxn ang="0">
                <a:pos x="9140" y="487518"/>
              </a:cxn>
              <a:cxn ang="0">
                <a:pos x="105120" y="427050"/>
              </a:cxn>
              <a:cxn ang="0">
                <a:pos x="278799" y="317453"/>
              </a:cxn>
              <a:cxn ang="0">
                <a:pos x="287940" y="253207"/>
              </a:cxn>
              <a:cxn ang="0">
                <a:pos x="155396" y="272103"/>
              </a:cxn>
              <a:cxn ang="0">
                <a:pos x="146255" y="294778"/>
              </a:cxn>
              <a:cxn ang="0">
                <a:pos x="36563" y="253207"/>
              </a:cxn>
              <a:cxn ang="0">
                <a:pos x="27422" y="245648"/>
              </a:cxn>
              <a:cxn ang="0">
                <a:pos x="0" y="185181"/>
              </a:cxn>
              <a:cxn ang="0">
                <a:pos x="397631" y="113376"/>
              </a:cxn>
              <a:cxn ang="0">
                <a:pos x="457047" y="234311"/>
              </a:cxn>
              <a:cxn ang="0">
                <a:pos x="466188" y="287220"/>
              </a:cxn>
              <a:cxn ang="0">
                <a:pos x="342785" y="468622"/>
              </a:cxn>
              <a:cxn ang="0">
                <a:pos x="255946" y="438388"/>
              </a:cxn>
              <a:cxn ang="0">
                <a:pos x="406772" y="283440"/>
              </a:cxn>
              <a:cxn ang="0">
                <a:pos x="365638" y="120934"/>
              </a:cxn>
              <a:cxn ang="0">
                <a:pos x="31993" y="188960"/>
              </a:cxn>
              <a:cxn ang="0">
                <a:pos x="109691" y="230531"/>
              </a:cxn>
              <a:cxn ang="0">
                <a:pos x="265087" y="166285"/>
              </a:cxn>
              <a:cxn ang="0">
                <a:pos x="333644" y="272103"/>
              </a:cxn>
              <a:cxn ang="0">
                <a:pos x="109691" y="453505"/>
              </a:cxn>
              <a:cxn ang="0">
                <a:pos x="41134" y="495076"/>
              </a:cxn>
              <a:cxn ang="0">
                <a:pos x="50275" y="559323"/>
              </a:cxn>
              <a:cxn ang="0">
                <a:pos x="425054" y="547985"/>
              </a:cxn>
              <a:cxn ang="0">
                <a:pos x="425054" y="491297"/>
              </a:cxn>
              <a:cxn ang="0">
                <a:pos x="187389" y="487518"/>
              </a:cxn>
              <a:cxn ang="0">
                <a:pos x="255946" y="438388"/>
              </a:cxn>
              <a:cxn ang="0">
                <a:pos x="260517" y="188960"/>
              </a:cxn>
              <a:cxn ang="0">
                <a:pos x="137114" y="272103"/>
              </a:cxn>
              <a:cxn ang="0">
                <a:pos x="301651" y="260765"/>
              </a:cxn>
              <a:cxn ang="0">
                <a:pos x="260517" y="188960"/>
              </a:cxn>
              <a:cxn ang="0">
                <a:pos x="132543" y="279661"/>
              </a:cxn>
              <a:cxn ang="0">
                <a:pos x="27422" y="211635"/>
              </a:cxn>
              <a:cxn ang="0">
                <a:pos x="132543" y="279661"/>
              </a:cxn>
              <a:cxn ang="0">
                <a:pos x="255946" y="468622"/>
              </a:cxn>
              <a:cxn ang="0">
                <a:pos x="383920" y="415713"/>
              </a:cxn>
              <a:cxn ang="0">
                <a:pos x="447906" y="256986"/>
              </a:cxn>
              <a:cxn ang="0">
                <a:pos x="255946" y="468622"/>
              </a:cxn>
              <a:cxn ang="0">
                <a:pos x="461618" y="555544"/>
              </a:cxn>
              <a:cxn ang="0">
                <a:pos x="484470" y="597115"/>
              </a:cxn>
              <a:cxn ang="0">
                <a:pos x="447906" y="498856"/>
              </a:cxn>
              <a:cxn ang="0">
                <a:pos x="461618" y="555544"/>
              </a:cxn>
              <a:cxn ang="0">
                <a:pos x="356497" y="574440"/>
              </a:cxn>
              <a:cxn ang="0">
                <a:pos x="54845" y="581998"/>
              </a:cxn>
              <a:cxn ang="0">
                <a:pos x="73127" y="604673"/>
              </a:cxn>
              <a:cxn ang="0">
                <a:pos x="470759" y="597115"/>
              </a:cxn>
              <a:cxn ang="0">
                <a:pos x="356497" y="574440"/>
              </a:cxn>
            </a:cxnLst>
            <a:pathLst>
              <a:path w="109" h="165">
                <a:moveTo>
                  <a:pt x="75" y="124"/>
                </a:moveTo>
                <a:cubicBezTo>
                  <a:pt x="82" y="124"/>
                  <a:pt x="88" y="122"/>
                  <a:pt x="94" y="124"/>
                </a:cubicBezTo>
                <a:cubicBezTo>
                  <a:pt x="100" y="126"/>
                  <a:pt x="101" y="136"/>
                  <a:pt x="108" y="137"/>
                </a:cubicBezTo>
                <a:cubicBezTo>
                  <a:pt x="107" y="145"/>
                  <a:pt x="109" y="156"/>
                  <a:pt x="107" y="161"/>
                </a:cubicBezTo>
                <a:cubicBezTo>
                  <a:pt x="83" y="161"/>
                  <a:pt x="44" y="161"/>
                  <a:pt x="21" y="163"/>
                </a:cubicBezTo>
                <a:cubicBezTo>
                  <a:pt x="20" y="163"/>
                  <a:pt x="17" y="165"/>
                  <a:pt x="16" y="165"/>
                </a:cubicBezTo>
                <a:cubicBezTo>
                  <a:pt x="11" y="164"/>
                  <a:pt x="10" y="152"/>
                  <a:pt x="5" y="152"/>
                </a:cubicBezTo>
                <a:cubicBezTo>
                  <a:pt x="4" y="149"/>
                  <a:pt x="4" y="142"/>
                  <a:pt x="4" y="136"/>
                </a:cubicBezTo>
                <a:cubicBezTo>
                  <a:pt x="3" y="133"/>
                  <a:pt x="2" y="131"/>
                  <a:pt x="2" y="129"/>
                </a:cubicBezTo>
                <a:cubicBezTo>
                  <a:pt x="3" y="123"/>
                  <a:pt x="18" y="117"/>
                  <a:pt x="23" y="113"/>
                </a:cubicBezTo>
                <a:cubicBezTo>
                  <a:pt x="37" y="104"/>
                  <a:pt x="52" y="96"/>
                  <a:pt x="61" y="84"/>
                </a:cubicBezTo>
                <a:cubicBezTo>
                  <a:pt x="64" y="80"/>
                  <a:pt x="66" y="72"/>
                  <a:pt x="63" y="67"/>
                </a:cubicBezTo>
                <a:cubicBezTo>
                  <a:pt x="56" y="57"/>
                  <a:pt x="38" y="63"/>
                  <a:pt x="34" y="72"/>
                </a:cubicBezTo>
                <a:cubicBezTo>
                  <a:pt x="33" y="74"/>
                  <a:pt x="34" y="76"/>
                  <a:pt x="32" y="78"/>
                </a:cubicBezTo>
                <a:cubicBezTo>
                  <a:pt x="30" y="79"/>
                  <a:pt x="11" y="69"/>
                  <a:pt x="8" y="67"/>
                </a:cubicBezTo>
                <a:cubicBezTo>
                  <a:pt x="8" y="67"/>
                  <a:pt x="8" y="65"/>
                  <a:pt x="6" y="65"/>
                </a:cubicBezTo>
                <a:cubicBezTo>
                  <a:pt x="7" y="61"/>
                  <a:pt x="4" y="53"/>
                  <a:pt x="0" y="49"/>
                </a:cubicBezTo>
                <a:cubicBezTo>
                  <a:pt x="11" y="26"/>
                  <a:pt x="63" y="0"/>
                  <a:pt x="87" y="30"/>
                </a:cubicBezTo>
                <a:cubicBezTo>
                  <a:pt x="93" y="38"/>
                  <a:pt x="96" y="51"/>
                  <a:pt x="100" y="62"/>
                </a:cubicBezTo>
                <a:cubicBezTo>
                  <a:pt x="101" y="66"/>
                  <a:pt x="103" y="70"/>
                  <a:pt x="102" y="76"/>
                </a:cubicBezTo>
                <a:cubicBezTo>
                  <a:pt x="101" y="97"/>
                  <a:pt x="87" y="113"/>
                  <a:pt x="75" y="124"/>
                </a:cubicBezTo>
                <a:close/>
                <a:moveTo>
                  <a:pt x="56" y="116"/>
                </a:moveTo>
                <a:cubicBezTo>
                  <a:pt x="71" y="106"/>
                  <a:pt x="83" y="93"/>
                  <a:pt x="89" y="75"/>
                </a:cubicBezTo>
                <a:cubicBezTo>
                  <a:pt x="95" y="60"/>
                  <a:pt x="88" y="41"/>
                  <a:pt x="80" y="32"/>
                </a:cubicBezTo>
                <a:cubicBezTo>
                  <a:pt x="59" y="10"/>
                  <a:pt x="17" y="29"/>
                  <a:pt x="7" y="50"/>
                </a:cubicBezTo>
                <a:cubicBezTo>
                  <a:pt x="13" y="53"/>
                  <a:pt x="18" y="58"/>
                  <a:pt x="24" y="61"/>
                </a:cubicBezTo>
                <a:cubicBezTo>
                  <a:pt x="32" y="53"/>
                  <a:pt x="42" y="41"/>
                  <a:pt x="58" y="44"/>
                </a:cubicBezTo>
                <a:cubicBezTo>
                  <a:pt x="69" y="47"/>
                  <a:pt x="75" y="61"/>
                  <a:pt x="73" y="72"/>
                </a:cubicBezTo>
                <a:cubicBezTo>
                  <a:pt x="68" y="95"/>
                  <a:pt x="41" y="108"/>
                  <a:pt x="24" y="120"/>
                </a:cubicBezTo>
                <a:cubicBezTo>
                  <a:pt x="19" y="123"/>
                  <a:pt x="10" y="128"/>
                  <a:pt x="9" y="131"/>
                </a:cubicBezTo>
                <a:cubicBezTo>
                  <a:pt x="8" y="137"/>
                  <a:pt x="11" y="143"/>
                  <a:pt x="11" y="148"/>
                </a:cubicBezTo>
                <a:cubicBezTo>
                  <a:pt x="38" y="145"/>
                  <a:pt x="62" y="146"/>
                  <a:pt x="93" y="145"/>
                </a:cubicBezTo>
                <a:cubicBezTo>
                  <a:pt x="93" y="141"/>
                  <a:pt x="94" y="135"/>
                  <a:pt x="93" y="130"/>
                </a:cubicBezTo>
                <a:cubicBezTo>
                  <a:pt x="75" y="128"/>
                  <a:pt x="57" y="131"/>
                  <a:pt x="41" y="129"/>
                </a:cubicBezTo>
                <a:cubicBezTo>
                  <a:pt x="41" y="123"/>
                  <a:pt x="50" y="119"/>
                  <a:pt x="56" y="116"/>
                </a:cubicBezTo>
                <a:close/>
                <a:moveTo>
                  <a:pt x="57" y="50"/>
                </a:moveTo>
                <a:cubicBezTo>
                  <a:pt x="45" y="46"/>
                  <a:pt x="21" y="63"/>
                  <a:pt x="30" y="72"/>
                </a:cubicBezTo>
                <a:cubicBezTo>
                  <a:pt x="33" y="60"/>
                  <a:pt x="61" y="53"/>
                  <a:pt x="66" y="69"/>
                </a:cubicBezTo>
                <a:cubicBezTo>
                  <a:pt x="66" y="59"/>
                  <a:pt x="63" y="52"/>
                  <a:pt x="57" y="50"/>
                </a:cubicBezTo>
                <a:close/>
                <a:moveTo>
                  <a:pt x="29" y="74"/>
                </a:moveTo>
                <a:cubicBezTo>
                  <a:pt x="24" y="65"/>
                  <a:pt x="13" y="62"/>
                  <a:pt x="6" y="56"/>
                </a:cubicBezTo>
                <a:cubicBezTo>
                  <a:pt x="9" y="67"/>
                  <a:pt x="22" y="71"/>
                  <a:pt x="29" y="74"/>
                </a:cubicBezTo>
                <a:close/>
                <a:moveTo>
                  <a:pt x="56" y="124"/>
                </a:moveTo>
                <a:cubicBezTo>
                  <a:pt x="71" y="126"/>
                  <a:pt x="76" y="120"/>
                  <a:pt x="84" y="110"/>
                </a:cubicBezTo>
                <a:cubicBezTo>
                  <a:pt x="92" y="99"/>
                  <a:pt x="103" y="86"/>
                  <a:pt x="98" y="68"/>
                </a:cubicBezTo>
                <a:cubicBezTo>
                  <a:pt x="92" y="95"/>
                  <a:pt x="75" y="110"/>
                  <a:pt x="56" y="124"/>
                </a:cubicBezTo>
                <a:close/>
                <a:moveTo>
                  <a:pt x="101" y="147"/>
                </a:moveTo>
                <a:cubicBezTo>
                  <a:pt x="99" y="152"/>
                  <a:pt x="104" y="155"/>
                  <a:pt x="106" y="158"/>
                </a:cubicBezTo>
                <a:cubicBezTo>
                  <a:pt x="105" y="146"/>
                  <a:pt x="107" y="136"/>
                  <a:pt x="98" y="132"/>
                </a:cubicBezTo>
                <a:cubicBezTo>
                  <a:pt x="99" y="139"/>
                  <a:pt x="97" y="145"/>
                  <a:pt x="101" y="147"/>
                </a:cubicBezTo>
                <a:close/>
                <a:moveTo>
                  <a:pt x="78" y="152"/>
                </a:moveTo>
                <a:cubicBezTo>
                  <a:pt x="56" y="152"/>
                  <a:pt x="29" y="152"/>
                  <a:pt x="12" y="154"/>
                </a:cubicBezTo>
                <a:cubicBezTo>
                  <a:pt x="12" y="157"/>
                  <a:pt x="15" y="158"/>
                  <a:pt x="16" y="160"/>
                </a:cubicBezTo>
                <a:cubicBezTo>
                  <a:pt x="42" y="162"/>
                  <a:pt x="77" y="154"/>
                  <a:pt x="103" y="158"/>
                </a:cubicBezTo>
                <a:cubicBezTo>
                  <a:pt x="100" y="148"/>
                  <a:pt x="88" y="152"/>
                  <a:pt x="78" y="152"/>
                </a:cubicBezTo>
                <a:close/>
              </a:path>
            </a:pathLst>
          </a:custGeom>
          <a:solidFill>
            <a:srgbClr val="404040"/>
          </a:solidFill>
          <a:ln w="9525" cap="flat" cmpd="sng">
            <a:solidFill>
              <a:srgbClr val="404040"/>
            </a:solidFill>
            <a:prstDash val="solid"/>
            <a:round/>
            <a:headEnd type="none" w="med" len="med"/>
            <a:tailEnd type="none" w="med" len="med"/>
          </a:ln>
        </p:spPr>
        <p:txBody>
          <a:bodyPr/>
          <a:p>
            <a:endParaRPr lang="zh-CN" altLang="en-US"/>
          </a:p>
        </p:txBody>
      </p:sp>
      <p:sp>
        <p:nvSpPr>
          <p:cNvPr id="6150" name="Freeform 8"/>
          <p:cNvSpPr>
            <a:spLocks noEditPoints="1"/>
          </p:cNvSpPr>
          <p:nvPr/>
        </p:nvSpPr>
        <p:spPr>
          <a:xfrm>
            <a:off x="2419350" y="4151313"/>
            <a:ext cx="446088" cy="566737"/>
          </a:xfrm>
          <a:custGeom>
            <a:avLst/>
            <a:gdLst/>
            <a:ahLst/>
            <a:cxnLst>
              <a:cxn ang="0">
                <a:pos x="206116" y="0"/>
              </a:cxn>
              <a:cxn ang="0">
                <a:pos x="239669" y="63406"/>
              </a:cxn>
              <a:cxn ang="0">
                <a:pos x="225289" y="91146"/>
              </a:cxn>
              <a:cxn ang="0">
                <a:pos x="201322" y="198144"/>
              </a:cxn>
              <a:cxn ang="0">
                <a:pos x="258843" y="202107"/>
              </a:cxn>
              <a:cxn ang="0">
                <a:pos x="258843" y="103035"/>
              </a:cxn>
              <a:cxn ang="0">
                <a:pos x="369091" y="91146"/>
              </a:cxn>
              <a:cxn ang="0">
                <a:pos x="431405" y="150590"/>
              </a:cxn>
              <a:cxn ang="0">
                <a:pos x="426612" y="174367"/>
              </a:cxn>
              <a:cxn ang="0">
                <a:pos x="436199" y="257588"/>
              </a:cxn>
              <a:cxn ang="0">
                <a:pos x="445786" y="554805"/>
              </a:cxn>
              <a:cxn ang="0">
                <a:pos x="321157" y="554805"/>
              </a:cxn>
              <a:cxn ang="0">
                <a:pos x="268430" y="499324"/>
              </a:cxn>
              <a:cxn ang="0">
                <a:pos x="263636" y="412141"/>
              </a:cxn>
              <a:cxn ang="0">
                <a:pos x="258843" y="328920"/>
              </a:cxn>
              <a:cxn ang="0">
                <a:pos x="100661" y="328920"/>
              </a:cxn>
              <a:cxn ang="0">
                <a:pos x="67107" y="336846"/>
              </a:cxn>
              <a:cxn ang="0">
                <a:pos x="4793" y="277402"/>
              </a:cxn>
              <a:cxn ang="0">
                <a:pos x="23966" y="229847"/>
              </a:cxn>
              <a:cxn ang="0">
                <a:pos x="100661" y="3962"/>
              </a:cxn>
              <a:cxn ang="0">
                <a:pos x="206116" y="0"/>
              </a:cxn>
              <a:cxn ang="0">
                <a:pos x="115041" y="19814"/>
              </a:cxn>
              <a:cxn ang="0">
                <a:pos x="38347" y="269476"/>
              </a:cxn>
              <a:cxn ang="0">
                <a:pos x="273223" y="269476"/>
              </a:cxn>
              <a:cxn ang="0">
                <a:pos x="301984" y="503287"/>
              </a:cxn>
              <a:cxn ang="0">
                <a:pos x="373885" y="499324"/>
              </a:cxn>
              <a:cxn ang="0">
                <a:pos x="359504" y="106998"/>
              </a:cxn>
              <a:cxn ang="0">
                <a:pos x="278017" y="106998"/>
              </a:cxn>
              <a:cxn ang="0">
                <a:pos x="282810" y="221922"/>
              </a:cxn>
              <a:cxn ang="0">
                <a:pos x="273223" y="221922"/>
              </a:cxn>
              <a:cxn ang="0">
                <a:pos x="196529" y="221922"/>
              </a:cxn>
              <a:cxn ang="0">
                <a:pos x="124628" y="217959"/>
              </a:cxn>
              <a:cxn ang="0">
                <a:pos x="153388" y="122849"/>
              </a:cxn>
              <a:cxn ang="0">
                <a:pos x="182149" y="23777"/>
              </a:cxn>
              <a:cxn ang="0">
                <a:pos x="115041" y="19814"/>
              </a:cxn>
              <a:cxn ang="0">
                <a:pos x="153388" y="206070"/>
              </a:cxn>
              <a:cxn ang="0">
                <a:pos x="191735" y="202107"/>
              </a:cxn>
              <a:cxn ang="0">
                <a:pos x="201322" y="27740"/>
              </a:cxn>
              <a:cxn ang="0">
                <a:pos x="153388" y="206070"/>
              </a:cxn>
              <a:cxn ang="0">
                <a:pos x="393058" y="289291"/>
              </a:cxn>
              <a:cxn ang="0">
                <a:pos x="393058" y="336846"/>
              </a:cxn>
              <a:cxn ang="0">
                <a:pos x="431405" y="534990"/>
              </a:cxn>
              <a:cxn ang="0">
                <a:pos x="421819" y="289291"/>
              </a:cxn>
              <a:cxn ang="0">
                <a:pos x="388265" y="118886"/>
              </a:cxn>
              <a:cxn ang="0">
                <a:pos x="393058" y="289291"/>
              </a:cxn>
              <a:cxn ang="0">
                <a:pos x="28760" y="289291"/>
              </a:cxn>
              <a:cxn ang="0">
                <a:pos x="258843" y="317031"/>
              </a:cxn>
              <a:cxn ang="0">
                <a:pos x="249256" y="285328"/>
              </a:cxn>
              <a:cxn ang="0">
                <a:pos x="28760" y="289291"/>
              </a:cxn>
              <a:cxn ang="0">
                <a:pos x="421819" y="542916"/>
              </a:cxn>
              <a:cxn ang="0">
                <a:pos x="397852" y="523102"/>
              </a:cxn>
              <a:cxn ang="0">
                <a:pos x="306777" y="523102"/>
              </a:cxn>
              <a:cxn ang="0">
                <a:pos x="421819" y="542916"/>
              </a:cxn>
            </a:cxnLst>
            <a:pathLst>
              <a:path w="93" h="143">
                <a:moveTo>
                  <a:pt x="43" y="0"/>
                </a:moveTo>
                <a:cubicBezTo>
                  <a:pt x="42" y="6"/>
                  <a:pt x="49" y="10"/>
                  <a:pt x="50" y="16"/>
                </a:cubicBezTo>
                <a:cubicBezTo>
                  <a:pt x="50" y="18"/>
                  <a:pt x="47" y="21"/>
                  <a:pt x="47" y="23"/>
                </a:cubicBezTo>
                <a:cubicBezTo>
                  <a:pt x="44" y="32"/>
                  <a:pt x="43" y="42"/>
                  <a:pt x="42" y="50"/>
                </a:cubicBezTo>
                <a:cubicBezTo>
                  <a:pt x="45" y="52"/>
                  <a:pt x="51" y="51"/>
                  <a:pt x="54" y="51"/>
                </a:cubicBezTo>
                <a:cubicBezTo>
                  <a:pt x="58" y="41"/>
                  <a:pt x="50" y="34"/>
                  <a:pt x="54" y="26"/>
                </a:cubicBezTo>
                <a:cubicBezTo>
                  <a:pt x="56" y="22"/>
                  <a:pt x="72" y="21"/>
                  <a:pt x="77" y="23"/>
                </a:cubicBezTo>
                <a:cubicBezTo>
                  <a:pt x="79" y="24"/>
                  <a:pt x="90" y="35"/>
                  <a:pt x="90" y="38"/>
                </a:cubicBezTo>
                <a:cubicBezTo>
                  <a:pt x="91" y="39"/>
                  <a:pt x="89" y="42"/>
                  <a:pt x="89" y="44"/>
                </a:cubicBezTo>
                <a:cubicBezTo>
                  <a:pt x="89" y="51"/>
                  <a:pt x="91" y="58"/>
                  <a:pt x="91" y="65"/>
                </a:cubicBezTo>
                <a:cubicBezTo>
                  <a:pt x="91" y="90"/>
                  <a:pt x="92" y="117"/>
                  <a:pt x="93" y="140"/>
                </a:cubicBezTo>
                <a:cubicBezTo>
                  <a:pt x="84" y="139"/>
                  <a:pt x="74" y="143"/>
                  <a:pt x="67" y="140"/>
                </a:cubicBezTo>
                <a:cubicBezTo>
                  <a:pt x="64" y="139"/>
                  <a:pt x="56" y="130"/>
                  <a:pt x="56" y="126"/>
                </a:cubicBezTo>
                <a:cubicBezTo>
                  <a:pt x="55" y="120"/>
                  <a:pt x="55" y="112"/>
                  <a:pt x="55" y="104"/>
                </a:cubicBezTo>
                <a:cubicBezTo>
                  <a:pt x="54" y="96"/>
                  <a:pt x="56" y="86"/>
                  <a:pt x="54" y="83"/>
                </a:cubicBezTo>
                <a:cubicBezTo>
                  <a:pt x="52" y="81"/>
                  <a:pt x="30" y="82"/>
                  <a:pt x="21" y="83"/>
                </a:cubicBezTo>
                <a:cubicBezTo>
                  <a:pt x="18" y="83"/>
                  <a:pt x="15" y="85"/>
                  <a:pt x="14" y="85"/>
                </a:cubicBezTo>
                <a:cubicBezTo>
                  <a:pt x="11" y="84"/>
                  <a:pt x="1" y="73"/>
                  <a:pt x="1" y="70"/>
                </a:cubicBezTo>
                <a:cubicBezTo>
                  <a:pt x="0" y="67"/>
                  <a:pt x="4" y="61"/>
                  <a:pt x="5" y="58"/>
                </a:cubicBezTo>
                <a:cubicBezTo>
                  <a:pt x="10" y="40"/>
                  <a:pt x="16" y="18"/>
                  <a:pt x="21" y="1"/>
                </a:cubicBezTo>
                <a:cubicBezTo>
                  <a:pt x="31" y="1"/>
                  <a:pt x="33" y="2"/>
                  <a:pt x="43" y="0"/>
                </a:cubicBezTo>
                <a:close/>
                <a:moveTo>
                  <a:pt x="24" y="5"/>
                </a:moveTo>
                <a:cubicBezTo>
                  <a:pt x="19" y="26"/>
                  <a:pt x="13" y="46"/>
                  <a:pt x="8" y="68"/>
                </a:cubicBezTo>
                <a:cubicBezTo>
                  <a:pt x="23" y="66"/>
                  <a:pt x="42" y="68"/>
                  <a:pt x="57" y="68"/>
                </a:cubicBezTo>
                <a:cubicBezTo>
                  <a:pt x="63" y="85"/>
                  <a:pt x="59" y="109"/>
                  <a:pt x="63" y="127"/>
                </a:cubicBezTo>
                <a:cubicBezTo>
                  <a:pt x="68" y="127"/>
                  <a:pt x="75" y="128"/>
                  <a:pt x="78" y="126"/>
                </a:cubicBezTo>
                <a:cubicBezTo>
                  <a:pt x="75" y="96"/>
                  <a:pt x="79" y="57"/>
                  <a:pt x="75" y="27"/>
                </a:cubicBezTo>
                <a:cubicBezTo>
                  <a:pt x="69" y="28"/>
                  <a:pt x="65" y="25"/>
                  <a:pt x="58" y="27"/>
                </a:cubicBezTo>
                <a:cubicBezTo>
                  <a:pt x="57" y="35"/>
                  <a:pt x="61" y="47"/>
                  <a:pt x="59" y="56"/>
                </a:cubicBezTo>
                <a:cubicBezTo>
                  <a:pt x="59" y="53"/>
                  <a:pt x="58" y="56"/>
                  <a:pt x="57" y="56"/>
                </a:cubicBezTo>
                <a:cubicBezTo>
                  <a:pt x="54" y="57"/>
                  <a:pt x="46" y="55"/>
                  <a:pt x="41" y="56"/>
                </a:cubicBezTo>
                <a:cubicBezTo>
                  <a:pt x="37" y="56"/>
                  <a:pt x="28" y="59"/>
                  <a:pt x="26" y="55"/>
                </a:cubicBezTo>
                <a:cubicBezTo>
                  <a:pt x="24" y="52"/>
                  <a:pt x="30" y="36"/>
                  <a:pt x="32" y="31"/>
                </a:cubicBezTo>
                <a:cubicBezTo>
                  <a:pt x="34" y="22"/>
                  <a:pt x="34" y="13"/>
                  <a:pt x="38" y="6"/>
                </a:cubicBezTo>
                <a:cubicBezTo>
                  <a:pt x="33" y="7"/>
                  <a:pt x="28" y="5"/>
                  <a:pt x="24" y="5"/>
                </a:cubicBezTo>
                <a:close/>
                <a:moveTo>
                  <a:pt x="32" y="52"/>
                </a:moveTo>
                <a:cubicBezTo>
                  <a:pt x="35" y="52"/>
                  <a:pt x="37" y="51"/>
                  <a:pt x="40" y="51"/>
                </a:cubicBezTo>
                <a:cubicBezTo>
                  <a:pt x="40" y="35"/>
                  <a:pt x="52" y="17"/>
                  <a:pt x="42" y="7"/>
                </a:cubicBezTo>
                <a:cubicBezTo>
                  <a:pt x="40" y="23"/>
                  <a:pt x="35" y="36"/>
                  <a:pt x="32" y="52"/>
                </a:cubicBezTo>
                <a:close/>
                <a:moveTo>
                  <a:pt x="82" y="73"/>
                </a:moveTo>
                <a:cubicBezTo>
                  <a:pt x="82" y="77"/>
                  <a:pt x="82" y="81"/>
                  <a:pt x="82" y="85"/>
                </a:cubicBezTo>
                <a:cubicBezTo>
                  <a:pt x="84" y="102"/>
                  <a:pt x="80" y="128"/>
                  <a:pt x="90" y="135"/>
                </a:cubicBezTo>
                <a:cubicBezTo>
                  <a:pt x="90" y="113"/>
                  <a:pt x="88" y="94"/>
                  <a:pt x="88" y="73"/>
                </a:cubicBezTo>
                <a:cubicBezTo>
                  <a:pt x="89" y="57"/>
                  <a:pt x="90" y="37"/>
                  <a:pt x="81" y="30"/>
                </a:cubicBezTo>
                <a:cubicBezTo>
                  <a:pt x="80" y="41"/>
                  <a:pt x="81" y="58"/>
                  <a:pt x="82" y="73"/>
                </a:cubicBezTo>
                <a:close/>
                <a:moveTo>
                  <a:pt x="6" y="73"/>
                </a:moveTo>
                <a:cubicBezTo>
                  <a:pt x="13" y="88"/>
                  <a:pt x="34" y="76"/>
                  <a:pt x="54" y="80"/>
                </a:cubicBezTo>
                <a:cubicBezTo>
                  <a:pt x="53" y="77"/>
                  <a:pt x="53" y="74"/>
                  <a:pt x="52" y="72"/>
                </a:cubicBezTo>
                <a:cubicBezTo>
                  <a:pt x="37" y="74"/>
                  <a:pt x="20" y="71"/>
                  <a:pt x="6" y="73"/>
                </a:cubicBezTo>
                <a:close/>
                <a:moveTo>
                  <a:pt x="88" y="137"/>
                </a:moveTo>
                <a:cubicBezTo>
                  <a:pt x="86" y="136"/>
                  <a:pt x="85" y="134"/>
                  <a:pt x="83" y="132"/>
                </a:cubicBezTo>
                <a:cubicBezTo>
                  <a:pt x="77" y="133"/>
                  <a:pt x="71" y="131"/>
                  <a:pt x="64" y="132"/>
                </a:cubicBezTo>
                <a:cubicBezTo>
                  <a:pt x="67" y="141"/>
                  <a:pt x="80" y="136"/>
                  <a:pt x="88" y="137"/>
                </a:cubicBezTo>
                <a:close/>
              </a:path>
            </a:pathLst>
          </a:custGeom>
          <a:solidFill>
            <a:srgbClr val="404040"/>
          </a:solidFill>
          <a:ln w="9525" cap="flat" cmpd="sng">
            <a:solidFill>
              <a:srgbClr val="404040"/>
            </a:solidFill>
            <a:prstDash val="solid"/>
            <a:round/>
            <a:headEnd type="none" w="med" len="med"/>
            <a:tailEnd type="none" w="med" len="med"/>
          </a:ln>
        </p:spPr>
        <p:txBody>
          <a:bodyPr/>
          <a:p>
            <a:endParaRPr lang="zh-CN" altLang="en-US"/>
          </a:p>
        </p:txBody>
      </p:sp>
      <p:sp>
        <p:nvSpPr>
          <p:cNvPr id="12" name="文本框 1"/>
          <p:cNvSpPr txBox="1"/>
          <p:nvPr/>
        </p:nvSpPr>
        <p:spPr>
          <a:xfrm>
            <a:off x="2954707" y="1922165"/>
            <a:ext cx="3136999" cy="375922"/>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r>
              <a:rPr lang="en-US" altLang="zh-CN" sz="2000" strike="noStrike"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rPr>
              <a:t>Background</a:t>
            </a:r>
            <a:endParaRPr lang="en-US" altLang="zh-CN" sz="2000" strike="noStrike"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endParaRPr>
          </a:p>
        </p:txBody>
      </p:sp>
      <p:sp>
        <p:nvSpPr>
          <p:cNvPr id="13" name="文本框 1"/>
          <p:cNvSpPr txBox="1"/>
          <p:nvPr/>
        </p:nvSpPr>
        <p:spPr>
          <a:xfrm>
            <a:off x="2954566" y="2637715"/>
            <a:ext cx="3600399" cy="375920"/>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r>
              <a:rPr lang="en-US" altLang="zh-CN" sz="2000" strike="noStrike"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rPr>
              <a:t>Dimensional Design</a:t>
            </a:r>
            <a:endParaRPr lang="en-US" altLang="zh-CN" sz="2000" strike="noStrike"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endParaRPr>
          </a:p>
        </p:txBody>
      </p:sp>
      <p:sp>
        <p:nvSpPr>
          <p:cNvPr id="15" name="文本框 1"/>
          <p:cNvSpPr txBox="1"/>
          <p:nvPr/>
        </p:nvSpPr>
        <p:spPr>
          <a:xfrm>
            <a:off x="2954652" y="4246880"/>
            <a:ext cx="3942716" cy="683895"/>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r>
              <a:rPr lang="zh-CN" altLang="en-US" sz="2000" strike="noStrike"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rPr>
              <a:t>Dynamic analysis and dynamic balance</a:t>
            </a:r>
            <a:endParaRPr lang="zh-CN" altLang="en-US" sz="2000" strike="noStrike"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endParaRPr>
          </a:p>
        </p:txBody>
      </p:sp>
      <p:pic>
        <p:nvPicPr>
          <p:cNvPr id="6154" name="PA_图片 2" descr="C:\Users\Administrator\Desktop\ad3f7e530655b8c404dc0be75b2a4c05.png"/>
          <p:cNvPicPr>
            <a:picLocks noChangeAspect="1"/>
          </p:cNvPicPr>
          <p:nvPr>
            <p:custDataLst>
              <p:tags r:id="rId3"/>
            </p:custDataLst>
          </p:nvPr>
        </p:nvPicPr>
        <p:blipFill>
          <a:blip r:embed="rId4"/>
          <a:stretch>
            <a:fillRect/>
          </a:stretch>
        </p:blipFill>
        <p:spPr>
          <a:xfrm>
            <a:off x="7559675" y="1463675"/>
            <a:ext cx="1127125" cy="1127125"/>
          </a:xfrm>
          <a:prstGeom prst="rect">
            <a:avLst/>
          </a:prstGeom>
          <a:noFill/>
          <a:ln w="9525">
            <a:noFill/>
          </a:ln>
        </p:spPr>
      </p:pic>
      <p:sp>
        <p:nvSpPr>
          <p:cNvPr id="3" name="文本框 1"/>
          <p:cNvSpPr txBox="1"/>
          <p:nvPr/>
        </p:nvSpPr>
        <p:spPr>
          <a:xfrm>
            <a:off x="3005451" y="3328035"/>
            <a:ext cx="3549650" cy="683891"/>
          </a:xfrm>
          <a:prstGeom prst="rect">
            <a:avLst/>
          </a:prstGeom>
          <a:noFill/>
          <a:effectLst/>
        </p:spPr>
        <p:txBody>
          <a:bodyPr wrap="square" lIns="68581" tIns="34291" rIns="68581" bIns="34291" rtlCol="0">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r>
              <a:rPr lang="zh-CN" altLang="en-US" sz="2000" strike="noStrike"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rPr>
              <a:t>Analysis and Simulation of the Mechanism</a:t>
            </a:r>
            <a:endParaRPr lang="zh-CN" altLang="en-US" sz="2000" strike="noStrike"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endParaRPr>
          </a:p>
        </p:txBody>
      </p:sp>
      <p:sp>
        <p:nvSpPr>
          <p:cNvPr id="6156" name="Freeform 5"/>
          <p:cNvSpPr>
            <a:spLocks noEditPoints="1"/>
          </p:cNvSpPr>
          <p:nvPr/>
        </p:nvSpPr>
        <p:spPr>
          <a:xfrm>
            <a:off x="2422525" y="3265488"/>
            <a:ext cx="469900" cy="693737"/>
          </a:xfrm>
          <a:custGeom>
            <a:avLst/>
            <a:gdLst/>
            <a:ahLst/>
            <a:cxnLst>
              <a:cxn ang="0">
                <a:pos x="32723" y="508997"/>
              </a:cxn>
              <a:cxn ang="0">
                <a:pos x="239973" y="508997"/>
              </a:cxn>
              <a:cxn ang="0">
                <a:pos x="136348" y="409900"/>
              </a:cxn>
              <a:cxn ang="0">
                <a:pos x="76355" y="279272"/>
              </a:cxn>
              <a:cxn ang="0">
                <a:pos x="223612" y="220715"/>
              </a:cxn>
              <a:cxn ang="0">
                <a:pos x="119986" y="180176"/>
              </a:cxn>
              <a:cxn ang="0">
                <a:pos x="59993" y="36035"/>
              </a:cxn>
              <a:cxn ang="0">
                <a:pos x="294513" y="45044"/>
              </a:cxn>
              <a:cxn ang="0">
                <a:pos x="354506" y="274768"/>
              </a:cxn>
              <a:cxn ang="0">
                <a:pos x="327237" y="306299"/>
              </a:cxn>
              <a:cxn ang="0">
                <a:pos x="381776" y="337830"/>
              </a:cxn>
              <a:cxn ang="0">
                <a:pos x="458132" y="508997"/>
              </a:cxn>
              <a:cxn ang="0">
                <a:pos x="169072" y="693678"/>
              </a:cxn>
              <a:cxn ang="0">
                <a:pos x="76355" y="684669"/>
              </a:cxn>
              <a:cxn ang="0">
                <a:pos x="10907" y="599085"/>
              </a:cxn>
              <a:cxn ang="0">
                <a:pos x="32723" y="508997"/>
              </a:cxn>
              <a:cxn ang="0">
                <a:pos x="299967" y="490979"/>
              </a:cxn>
              <a:cxn ang="0">
                <a:pos x="49085" y="536023"/>
              </a:cxn>
              <a:cxn ang="0">
                <a:pos x="49085" y="590076"/>
              </a:cxn>
              <a:cxn ang="0">
                <a:pos x="403592" y="405396"/>
              </a:cxn>
              <a:cxn ang="0">
                <a:pos x="294513" y="324316"/>
              </a:cxn>
              <a:cxn ang="0">
                <a:pos x="316329" y="270264"/>
              </a:cxn>
              <a:cxn ang="0">
                <a:pos x="349053" y="175671"/>
              </a:cxn>
              <a:cxn ang="0">
                <a:pos x="87263" y="45044"/>
              </a:cxn>
              <a:cxn ang="0">
                <a:pos x="92717" y="117114"/>
              </a:cxn>
              <a:cxn ang="0">
                <a:pos x="212704" y="144140"/>
              </a:cxn>
              <a:cxn ang="0">
                <a:pos x="250881" y="202698"/>
              </a:cxn>
              <a:cxn ang="0">
                <a:pos x="245427" y="193689"/>
              </a:cxn>
              <a:cxn ang="0">
                <a:pos x="239973" y="256750"/>
              </a:cxn>
              <a:cxn ang="0">
                <a:pos x="98171" y="306299"/>
              </a:cxn>
              <a:cxn ang="0">
                <a:pos x="103625" y="337830"/>
              </a:cxn>
              <a:cxn ang="0">
                <a:pos x="299967" y="490979"/>
              </a:cxn>
              <a:cxn ang="0">
                <a:pos x="223612" y="193689"/>
              </a:cxn>
              <a:cxn ang="0">
                <a:pos x="92717" y="139636"/>
              </a:cxn>
              <a:cxn ang="0">
                <a:pos x="223612" y="193689"/>
              </a:cxn>
              <a:cxn ang="0">
                <a:pos x="267243" y="454944"/>
              </a:cxn>
              <a:cxn ang="0">
                <a:pos x="119986" y="369361"/>
              </a:cxn>
              <a:cxn ang="0">
                <a:pos x="267243" y="454944"/>
              </a:cxn>
              <a:cxn ang="0">
                <a:pos x="59993" y="621607"/>
              </a:cxn>
              <a:cxn ang="0">
                <a:pos x="130894" y="684669"/>
              </a:cxn>
              <a:cxn ang="0">
                <a:pos x="441770" y="495484"/>
              </a:cxn>
              <a:cxn ang="0">
                <a:pos x="59993" y="621607"/>
              </a:cxn>
            </a:cxnLst>
            <a:pathLst>
              <a:path w="86" h="154">
                <a:moveTo>
                  <a:pt x="6" y="113"/>
                </a:moveTo>
                <a:cubicBezTo>
                  <a:pt x="15" y="116"/>
                  <a:pt x="34" y="120"/>
                  <a:pt x="44" y="113"/>
                </a:cubicBezTo>
                <a:cubicBezTo>
                  <a:pt x="58" y="105"/>
                  <a:pt x="37" y="91"/>
                  <a:pt x="25" y="91"/>
                </a:cubicBezTo>
                <a:cubicBezTo>
                  <a:pt x="20" y="84"/>
                  <a:pt x="10" y="75"/>
                  <a:pt x="14" y="62"/>
                </a:cubicBezTo>
                <a:cubicBezTo>
                  <a:pt x="23" y="62"/>
                  <a:pt x="41" y="58"/>
                  <a:pt x="41" y="49"/>
                </a:cubicBezTo>
                <a:cubicBezTo>
                  <a:pt x="41" y="42"/>
                  <a:pt x="27" y="42"/>
                  <a:pt x="22" y="40"/>
                </a:cubicBezTo>
                <a:cubicBezTo>
                  <a:pt x="10" y="35"/>
                  <a:pt x="11" y="20"/>
                  <a:pt x="11" y="8"/>
                </a:cubicBezTo>
                <a:cubicBezTo>
                  <a:pt x="20" y="0"/>
                  <a:pt x="45" y="5"/>
                  <a:pt x="54" y="10"/>
                </a:cubicBezTo>
                <a:cubicBezTo>
                  <a:pt x="69" y="17"/>
                  <a:pt x="75" y="45"/>
                  <a:pt x="65" y="61"/>
                </a:cubicBezTo>
                <a:cubicBezTo>
                  <a:pt x="64" y="63"/>
                  <a:pt x="59" y="67"/>
                  <a:pt x="60" y="68"/>
                </a:cubicBezTo>
                <a:cubicBezTo>
                  <a:pt x="60" y="68"/>
                  <a:pt x="68" y="73"/>
                  <a:pt x="70" y="75"/>
                </a:cubicBezTo>
                <a:cubicBezTo>
                  <a:pt x="79" y="83"/>
                  <a:pt x="84" y="98"/>
                  <a:pt x="84" y="113"/>
                </a:cubicBezTo>
                <a:cubicBezTo>
                  <a:pt x="86" y="140"/>
                  <a:pt x="58" y="153"/>
                  <a:pt x="31" y="154"/>
                </a:cubicBezTo>
                <a:cubicBezTo>
                  <a:pt x="26" y="154"/>
                  <a:pt x="18" y="154"/>
                  <a:pt x="14" y="152"/>
                </a:cubicBezTo>
                <a:cubicBezTo>
                  <a:pt x="13" y="151"/>
                  <a:pt x="3" y="136"/>
                  <a:pt x="2" y="133"/>
                </a:cubicBezTo>
                <a:cubicBezTo>
                  <a:pt x="0" y="126"/>
                  <a:pt x="4" y="118"/>
                  <a:pt x="6" y="113"/>
                </a:cubicBezTo>
                <a:close/>
                <a:moveTo>
                  <a:pt x="55" y="109"/>
                </a:moveTo>
                <a:cubicBezTo>
                  <a:pt x="52" y="124"/>
                  <a:pt x="26" y="126"/>
                  <a:pt x="9" y="119"/>
                </a:cubicBezTo>
                <a:cubicBezTo>
                  <a:pt x="10" y="124"/>
                  <a:pt x="8" y="128"/>
                  <a:pt x="9" y="131"/>
                </a:cubicBezTo>
                <a:cubicBezTo>
                  <a:pt x="45" y="144"/>
                  <a:pt x="86" y="129"/>
                  <a:pt x="74" y="90"/>
                </a:cubicBezTo>
                <a:cubicBezTo>
                  <a:pt x="72" y="81"/>
                  <a:pt x="61" y="74"/>
                  <a:pt x="54" y="72"/>
                </a:cubicBezTo>
                <a:cubicBezTo>
                  <a:pt x="42" y="67"/>
                  <a:pt x="53" y="65"/>
                  <a:pt x="58" y="60"/>
                </a:cubicBezTo>
                <a:cubicBezTo>
                  <a:pt x="62" y="56"/>
                  <a:pt x="65" y="47"/>
                  <a:pt x="64" y="39"/>
                </a:cubicBezTo>
                <a:cubicBezTo>
                  <a:pt x="62" y="14"/>
                  <a:pt x="38" y="9"/>
                  <a:pt x="16" y="10"/>
                </a:cubicBezTo>
                <a:cubicBezTo>
                  <a:pt x="15" y="15"/>
                  <a:pt x="16" y="21"/>
                  <a:pt x="17" y="26"/>
                </a:cubicBezTo>
                <a:cubicBezTo>
                  <a:pt x="24" y="26"/>
                  <a:pt x="33" y="27"/>
                  <a:pt x="39" y="32"/>
                </a:cubicBezTo>
                <a:cubicBezTo>
                  <a:pt x="41" y="33"/>
                  <a:pt x="48" y="42"/>
                  <a:pt x="46" y="45"/>
                </a:cubicBezTo>
                <a:cubicBezTo>
                  <a:pt x="46" y="44"/>
                  <a:pt x="45" y="43"/>
                  <a:pt x="45" y="43"/>
                </a:cubicBezTo>
                <a:cubicBezTo>
                  <a:pt x="45" y="48"/>
                  <a:pt x="44" y="52"/>
                  <a:pt x="44" y="57"/>
                </a:cubicBezTo>
                <a:cubicBezTo>
                  <a:pt x="35" y="56"/>
                  <a:pt x="32" y="67"/>
                  <a:pt x="18" y="68"/>
                </a:cubicBezTo>
                <a:cubicBezTo>
                  <a:pt x="19" y="71"/>
                  <a:pt x="19" y="71"/>
                  <a:pt x="19" y="75"/>
                </a:cubicBezTo>
                <a:cubicBezTo>
                  <a:pt x="38" y="77"/>
                  <a:pt x="61" y="85"/>
                  <a:pt x="55" y="109"/>
                </a:cubicBezTo>
                <a:close/>
                <a:moveTo>
                  <a:pt x="41" y="43"/>
                </a:moveTo>
                <a:cubicBezTo>
                  <a:pt x="38" y="34"/>
                  <a:pt x="28" y="30"/>
                  <a:pt x="17" y="31"/>
                </a:cubicBezTo>
                <a:cubicBezTo>
                  <a:pt x="20" y="40"/>
                  <a:pt x="37" y="39"/>
                  <a:pt x="41" y="43"/>
                </a:cubicBezTo>
                <a:close/>
                <a:moveTo>
                  <a:pt x="49" y="101"/>
                </a:moveTo>
                <a:cubicBezTo>
                  <a:pt x="49" y="85"/>
                  <a:pt x="35" y="83"/>
                  <a:pt x="22" y="82"/>
                </a:cubicBezTo>
                <a:cubicBezTo>
                  <a:pt x="25" y="94"/>
                  <a:pt x="46" y="89"/>
                  <a:pt x="49" y="101"/>
                </a:cubicBezTo>
                <a:close/>
                <a:moveTo>
                  <a:pt x="11" y="138"/>
                </a:moveTo>
                <a:cubicBezTo>
                  <a:pt x="13" y="145"/>
                  <a:pt x="16" y="151"/>
                  <a:pt x="24" y="152"/>
                </a:cubicBezTo>
                <a:cubicBezTo>
                  <a:pt x="54" y="154"/>
                  <a:pt x="86" y="139"/>
                  <a:pt x="81" y="110"/>
                </a:cubicBezTo>
                <a:cubicBezTo>
                  <a:pt x="78" y="141"/>
                  <a:pt x="40" y="146"/>
                  <a:pt x="11" y="138"/>
                </a:cubicBezTo>
                <a:close/>
              </a:path>
            </a:pathLst>
          </a:custGeom>
          <a:solidFill>
            <a:srgbClr val="404040"/>
          </a:solidFill>
          <a:ln w="9525" cap="flat" cmpd="sng">
            <a:solidFill>
              <a:srgbClr val="404040"/>
            </a:solidFill>
            <a:prstDash val="solid"/>
            <a:round/>
            <a:headEnd type="none" w="med" len="med"/>
            <a:tailEnd type="none" w="med" len="med"/>
          </a:ln>
        </p:spPr>
        <p:txBody>
          <a:bodyPr/>
          <a:p>
            <a:endParaRPr lang="zh-CN" altLang="en-US"/>
          </a:p>
        </p:txBody>
      </p:sp>
    </p:spTree>
  </p:cSld>
  <p:clrMapOvr>
    <a:masterClrMapping/>
  </p:clrMapOvr>
  <p:transition spd="slow" advClick="0" advTm="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文本框 2"/>
          <p:cNvSpPr txBox="1"/>
          <p:nvPr/>
        </p:nvSpPr>
        <p:spPr>
          <a:xfrm>
            <a:off x="125413" y="161925"/>
            <a:ext cx="3848100" cy="336550"/>
          </a:xfrm>
          <a:prstGeom prst="rect">
            <a:avLst/>
          </a:prstGeom>
          <a:noFill/>
          <a:ln w="9525">
            <a:noFill/>
          </a:ln>
        </p:spPr>
        <p:txBody>
          <a:bodyPr wrap="square" anchor="t">
            <a:spAutoFit/>
          </a:bodyPr>
          <a:p>
            <a:pPr indent="0"/>
            <a:r>
              <a:rPr lang="en-US" altLang="zh-CN" sz="1600">
                <a:solidFill>
                  <a:srgbClr val="000000"/>
                </a:solidFill>
                <a:latin typeface="Times New Roman Bold" panose="02020503050405090304" charset="0"/>
                <a:ea typeface="宋体" charset="-122"/>
              </a:rPr>
              <a:t>2.2.2 </a:t>
            </a:r>
            <a:r>
              <a:rPr lang="zh-CN" altLang="en-US" sz="1600">
                <a:latin typeface="Calibri" pitchFamily="34" charset="0"/>
                <a:ea typeface="宋体" charset="-122"/>
                <a:sym typeface="宋体" charset="-122"/>
              </a:rPr>
              <a:t>parameters of </a:t>
            </a:r>
            <a:r>
              <a:rPr lang="en-US" altLang="zh-CN" sz="1600">
                <a:latin typeface="Calibri" pitchFamily="34" charset="0"/>
                <a:ea typeface="宋体" charset="-122"/>
                <a:sym typeface="宋体" charset="-122"/>
              </a:rPr>
              <a:t>low</a:t>
            </a:r>
            <a:r>
              <a:rPr lang="zh-CN" altLang="en-US" sz="1600">
                <a:latin typeface="Calibri" pitchFamily="34" charset="0"/>
                <a:ea typeface="宋体" charset="-122"/>
                <a:sym typeface="宋体" charset="-122"/>
              </a:rPr>
              <a:t>-speed gear</a:t>
            </a:r>
            <a:r>
              <a:rPr lang="en-US" altLang="zh-CN" sz="1600">
                <a:solidFill>
                  <a:srgbClr val="000000"/>
                </a:solidFill>
                <a:latin typeface="Times New Roman Bold" panose="02020503050405090304" charset="0"/>
                <a:ea typeface="宋体" charset="-122"/>
              </a:rPr>
              <a:t>:</a:t>
            </a:r>
            <a:endParaRPr lang="zh-CN" altLang="en-US" sz="1600">
              <a:latin typeface="Calibri" pitchFamily="34" charset="0"/>
              <a:ea typeface="宋体" charset="-122"/>
            </a:endParaRPr>
          </a:p>
        </p:txBody>
      </p:sp>
      <p:sp>
        <p:nvSpPr>
          <p:cNvPr id="25602" name="文本框 99"/>
          <p:cNvSpPr txBox="1"/>
          <p:nvPr/>
        </p:nvSpPr>
        <p:spPr>
          <a:xfrm>
            <a:off x="-4762" y="498475"/>
            <a:ext cx="9151937" cy="583565"/>
          </a:xfrm>
          <a:prstGeom prst="rect">
            <a:avLst/>
          </a:prstGeom>
          <a:noFill/>
          <a:ln w="9525">
            <a:noFill/>
          </a:ln>
        </p:spPr>
        <p:txBody>
          <a:bodyPr wrap="square" anchor="t">
            <a:spAutoFit/>
          </a:bodyPr>
          <a:p>
            <a:pPr indent="0"/>
            <a:r>
              <a:rPr lang="en-US" altLang="zh-CN" sz="1600">
                <a:latin typeface="Calibri" pitchFamily="34" charset="0"/>
                <a:ea typeface="宋体" charset="-122"/>
              </a:rPr>
              <a:t>Number of teeth: Z3=20, Z</a:t>
            </a:r>
            <a:r>
              <a:rPr lang="en-US" altLang="zh-CN" sz="1600" baseline="-25000">
                <a:latin typeface="Calibri" pitchFamily="34" charset="0"/>
                <a:ea typeface="宋体" charset="-122"/>
              </a:rPr>
              <a:t>4</a:t>
            </a:r>
            <a:r>
              <a:rPr lang="en-US" altLang="zh-CN" sz="1600">
                <a:latin typeface="Calibri" pitchFamily="34" charset="0"/>
                <a:ea typeface="宋体" charset="-122"/>
              </a:rPr>
              <a:t>=56, pressure angle is 20 degree, addendum height coefficient ha*=1, coefficient of bottom clearance c*=0.25, modulus m=1 mm.</a:t>
            </a:r>
            <a:endParaRPr lang="en-US" altLang="zh-CN" sz="1600">
              <a:latin typeface="Calibri" pitchFamily="34" charset="0"/>
              <a:ea typeface="宋体" charset="-122"/>
            </a:endParaRPr>
          </a:p>
        </p:txBody>
      </p:sp>
      <p:pic>
        <p:nvPicPr>
          <p:cNvPr id="2" name="图片 1" descr="屏幕快照 2021-01-03 下午11.30.04"/>
          <p:cNvPicPr>
            <a:picLocks noChangeAspect="1"/>
          </p:cNvPicPr>
          <p:nvPr/>
        </p:nvPicPr>
        <p:blipFill>
          <a:blip r:embed="rId1"/>
          <a:stretch>
            <a:fillRect/>
          </a:stretch>
        </p:blipFill>
        <p:spPr>
          <a:xfrm>
            <a:off x="-4445" y="1009650"/>
            <a:ext cx="4326890" cy="4094480"/>
          </a:xfrm>
          <a:prstGeom prst="rect">
            <a:avLst/>
          </a:prstGeom>
        </p:spPr>
      </p:pic>
      <p:pic>
        <p:nvPicPr>
          <p:cNvPr id="3" name="图片 2" descr="屏幕快照 2021-01-03 下午11.30.43"/>
          <p:cNvPicPr>
            <a:picLocks noChangeAspect="1"/>
          </p:cNvPicPr>
          <p:nvPr/>
        </p:nvPicPr>
        <p:blipFill>
          <a:blip r:embed="rId2"/>
          <a:stretch>
            <a:fillRect/>
          </a:stretch>
        </p:blipFill>
        <p:spPr>
          <a:xfrm>
            <a:off x="4322445" y="1009650"/>
            <a:ext cx="4825365" cy="4094480"/>
          </a:xfrm>
          <a:prstGeom prst="rect">
            <a:avLst/>
          </a:prstGeom>
        </p:spPr>
      </p:pic>
    </p:spTree>
  </p:cSld>
  <p:clrMapOvr>
    <a:masterClrMapping/>
  </p:clrMapOvr>
  <p:transition spd="slow" advClick="0"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Picture 2" descr="C:\Users\Administrator\Desktop\图片3副本.png"/>
          <p:cNvPicPr>
            <a:picLocks noChangeAspect="1"/>
          </p:cNvPicPr>
          <p:nvPr/>
        </p:nvPicPr>
        <p:blipFill>
          <a:blip r:embed="rId1"/>
          <a:srcRect l="37286" b="16470"/>
          <a:stretch>
            <a:fillRect/>
          </a:stretch>
        </p:blipFill>
        <p:spPr>
          <a:xfrm rot="510874">
            <a:off x="1214438" y="1435100"/>
            <a:ext cx="5491162" cy="2154238"/>
          </a:xfrm>
          <a:prstGeom prst="rect">
            <a:avLst/>
          </a:prstGeom>
          <a:noFill/>
          <a:ln w="9525">
            <a:noFill/>
          </a:ln>
        </p:spPr>
      </p:pic>
      <p:pic>
        <p:nvPicPr>
          <p:cNvPr id="26626" name="图片 4"/>
          <p:cNvPicPr>
            <a:picLocks noChangeAspect="1"/>
          </p:cNvPicPr>
          <p:nvPr/>
        </p:nvPicPr>
        <p:blipFill>
          <a:blip r:embed="rId2"/>
          <a:stretch>
            <a:fillRect/>
          </a:stretch>
        </p:blipFill>
        <p:spPr>
          <a:xfrm rot="1818226" flipH="1">
            <a:off x="6118225" y="1622425"/>
            <a:ext cx="2325688" cy="2476500"/>
          </a:xfrm>
          <a:prstGeom prst="rect">
            <a:avLst/>
          </a:prstGeom>
          <a:noFill/>
          <a:ln w="9525">
            <a:noFill/>
          </a:ln>
        </p:spPr>
      </p:pic>
      <p:sp>
        <p:nvSpPr>
          <p:cNvPr id="6" name="文本框 5"/>
          <p:cNvSpPr txBox="1"/>
          <p:nvPr/>
        </p:nvSpPr>
        <p:spPr>
          <a:xfrm>
            <a:off x="1671952" y="1768475"/>
            <a:ext cx="4575810" cy="829945"/>
          </a:xfrm>
          <a:prstGeom prst="rect">
            <a:avLst/>
          </a:prstGeom>
          <a:noFill/>
        </p:spPr>
        <p:txBody>
          <a:bodyPr wrap="square" rtlCol="0">
            <a:spAutoFit/>
          </a:bodyPr>
          <a:lstStyle/>
          <a:p>
            <a:pPr algn="ctr" fontAlgn="auto"/>
            <a:r>
              <a:rPr lang="zh-CN" altLang="en-US" sz="2400"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sym typeface="+mn-ea"/>
              </a:rPr>
              <a:t>Analysis and Simulation of the Mechanism</a:t>
            </a:r>
            <a:endParaRPr lang="zh-CN" altLang="en-US" sz="2400" noProof="1" dirty="0">
              <a:solidFill>
                <a:schemeClr val="tx1">
                  <a:lumMod val="65000"/>
                  <a:lumOff val="35000"/>
                </a:schemeClr>
              </a:solidFill>
              <a:latin typeface="微软雅黑" pitchFamily="34" charset="-122"/>
              <a:ea typeface="微软雅黑" pitchFamily="34" charset="-122"/>
            </a:endParaRPr>
          </a:p>
        </p:txBody>
      </p:sp>
    </p:spTree>
  </p:cSld>
  <p:clrMapOvr>
    <a:masterClrMapping/>
  </p:clrMapOvr>
  <p:transition spd="slow" advClick="0" advTm="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文本框 99"/>
          <p:cNvSpPr txBox="1"/>
          <p:nvPr/>
        </p:nvSpPr>
        <p:spPr>
          <a:xfrm>
            <a:off x="201613" y="206375"/>
            <a:ext cx="3265487" cy="398463"/>
          </a:xfrm>
          <a:prstGeom prst="rect">
            <a:avLst/>
          </a:prstGeom>
          <a:noFill/>
          <a:ln w="9525">
            <a:noFill/>
          </a:ln>
        </p:spPr>
        <p:txBody>
          <a:bodyPr wrap="square" anchor="t">
            <a:spAutoFit/>
          </a:bodyPr>
          <a:p>
            <a:pPr indent="0"/>
            <a:r>
              <a:rPr lang="en-US" altLang="zh-CN" sz="2000">
                <a:solidFill>
                  <a:srgbClr val="000000"/>
                </a:solidFill>
                <a:latin typeface="Times New Roman Bold" panose="02020503050405090304" charset="0"/>
                <a:ea typeface="宋体" charset="-122"/>
              </a:rPr>
              <a:t>Building Mathematical Model</a:t>
            </a:r>
            <a:endParaRPr lang="zh-CN" altLang="en-US" sz="2000">
              <a:latin typeface="Calibri" pitchFamily="34" charset="0"/>
              <a:ea typeface="宋体" charset="-122"/>
            </a:endParaRPr>
          </a:p>
        </p:txBody>
      </p:sp>
      <p:grpSp>
        <p:nvGrpSpPr>
          <p:cNvPr id="28674" name="组合 4"/>
          <p:cNvGrpSpPr/>
          <p:nvPr/>
        </p:nvGrpSpPr>
        <p:grpSpPr>
          <a:xfrm>
            <a:off x="201613" y="1428750"/>
            <a:ext cx="3654425" cy="3325813"/>
            <a:chOff x="317" y="2251"/>
            <a:chExt cx="5756" cy="5236"/>
          </a:xfrm>
        </p:grpSpPr>
        <p:pic>
          <p:nvPicPr>
            <p:cNvPr id="28675" name="图片 3"/>
            <p:cNvPicPr>
              <a:picLocks noChangeAspect="1"/>
            </p:cNvPicPr>
            <p:nvPr/>
          </p:nvPicPr>
          <p:blipFill>
            <a:blip r:embed="rId1"/>
            <a:stretch>
              <a:fillRect/>
            </a:stretch>
          </p:blipFill>
          <p:spPr>
            <a:xfrm>
              <a:off x="317" y="2251"/>
              <a:ext cx="5756" cy="3930"/>
            </a:xfrm>
            <a:prstGeom prst="rect">
              <a:avLst/>
            </a:prstGeom>
            <a:noFill/>
            <a:ln w="9525">
              <a:noFill/>
            </a:ln>
          </p:spPr>
        </p:pic>
        <p:sp>
          <p:nvSpPr>
            <p:cNvPr id="28676" name="文本框 3"/>
            <p:cNvSpPr txBox="1"/>
            <p:nvPr/>
          </p:nvSpPr>
          <p:spPr>
            <a:xfrm>
              <a:off x="317" y="6181"/>
              <a:ext cx="5757" cy="1307"/>
            </a:xfrm>
            <a:prstGeom prst="rect">
              <a:avLst/>
            </a:prstGeom>
            <a:noFill/>
            <a:ln w="9525">
              <a:noFill/>
            </a:ln>
          </p:spPr>
          <p:txBody>
            <a:bodyPr wrap="square" anchor="t">
              <a:spAutoFit/>
            </a:bodyPr>
            <a:p>
              <a:pPr indent="266700"/>
              <a:r>
                <a:rPr lang="en-US" altLang="zh-CN" sz="1600">
                  <a:latin typeface="Calibri" pitchFamily="34" charset="0"/>
                  <a:ea typeface="宋体" charset="-122"/>
                </a:rPr>
                <a:t>To begin with, we just separate the mechanism into two parts, which are shown in the following pictures:</a:t>
              </a:r>
              <a:endParaRPr lang="zh-CN" altLang="en-US" sz="1600">
                <a:latin typeface="Calibri" pitchFamily="34" charset="0"/>
                <a:ea typeface="宋体" charset="-122"/>
              </a:endParaRPr>
            </a:p>
          </p:txBody>
        </p:sp>
      </p:grpSp>
      <p:sp>
        <p:nvSpPr>
          <p:cNvPr id="6" name="右箭头 5"/>
          <p:cNvSpPr/>
          <p:nvPr/>
        </p:nvSpPr>
        <p:spPr>
          <a:xfrm>
            <a:off x="4176713" y="2433638"/>
            <a:ext cx="979488"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28678" name="图片 15"/>
          <p:cNvPicPr>
            <a:picLocks noChangeAspect="1"/>
          </p:cNvPicPr>
          <p:nvPr/>
        </p:nvPicPr>
        <p:blipFill>
          <a:blip r:embed="rId2"/>
          <a:stretch>
            <a:fillRect/>
          </a:stretch>
        </p:blipFill>
        <p:spPr>
          <a:xfrm>
            <a:off x="5156200" y="117475"/>
            <a:ext cx="3706813" cy="2105025"/>
          </a:xfrm>
          <a:prstGeom prst="rect">
            <a:avLst/>
          </a:prstGeom>
          <a:noFill/>
          <a:ln w="9525">
            <a:noFill/>
          </a:ln>
        </p:spPr>
      </p:pic>
      <p:sp>
        <p:nvSpPr>
          <p:cNvPr id="7" name="加号 6"/>
          <p:cNvSpPr/>
          <p:nvPr/>
        </p:nvSpPr>
        <p:spPr>
          <a:xfrm>
            <a:off x="6551613" y="2122488"/>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28680" name="图片 18"/>
          <p:cNvPicPr>
            <a:picLocks noChangeAspect="1"/>
          </p:cNvPicPr>
          <p:nvPr/>
        </p:nvPicPr>
        <p:blipFill>
          <a:blip r:embed="rId3"/>
          <a:stretch>
            <a:fillRect/>
          </a:stretch>
        </p:blipFill>
        <p:spPr>
          <a:xfrm>
            <a:off x="5156200" y="3036888"/>
            <a:ext cx="3706813" cy="2001837"/>
          </a:xfrm>
          <a:prstGeom prst="rect">
            <a:avLst/>
          </a:prstGeom>
          <a:noFill/>
          <a:ln w="9525">
            <a:noFill/>
          </a:ln>
        </p:spPr>
      </p:pic>
    </p:spTree>
  </p:cSld>
  <p:clrMapOvr>
    <a:masterClrMapping/>
  </p:clrMapOvr>
  <p:transition spd="slow" advClick="0" advTm="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文本框 99"/>
          <p:cNvSpPr txBox="1"/>
          <p:nvPr/>
        </p:nvSpPr>
        <p:spPr>
          <a:xfrm>
            <a:off x="201613" y="190500"/>
            <a:ext cx="3938587" cy="306388"/>
          </a:xfrm>
          <a:prstGeom prst="rect">
            <a:avLst/>
          </a:prstGeom>
          <a:noFill/>
          <a:ln w="9525">
            <a:noFill/>
          </a:ln>
        </p:spPr>
        <p:txBody>
          <a:bodyPr wrap="square" anchor="t">
            <a:spAutoFit/>
          </a:bodyPr>
          <a:p>
            <a:pPr indent="0"/>
            <a:r>
              <a:rPr lang="en-US" altLang="zh-CN" sz="1400">
                <a:solidFill>
                  <a:srgbClr val="000000"/>
                </a:solidFill>
                <a:latin typeface="Times New Roman Bold" panose="02020503050405090304" charset="0"/>
                <a:ea typeface="宋体" charset="-122"/>
              </a:rPr>
              <a:t>Analyze the output trace by mathematical method</a:t>
            </a:r>
            <a:endParaRPr lang="zh-CN" altLang="en-US" sz="1400">
              <a:latin typeface="Calibri" pitchFamily="34" charset="0"/>
              <a:ea typeface="宋体" charset="-122"/>
            </a:endParaRPr>
          </a:p>
        </p:txBody>
      </p:sp>
      <p:sp>
        <p:nvSpPr>
          <p:cNvPr id="29698" name="文本框 2"/>
          <p:cNvSpPr txBox="1"/>
          <p:nvPr/>
        </p:nvSpPr>
        <p:spPr>
          <a:xfrm>
            <a:off x="104775" y="496888"/>
            <a:ext cx="8934450" cy="736600"/>
          </a:xfrm>
          <a:prstGeom prst="rect">
            <a:avLst/>
          </a:prstGeom>
          <a:noFill/>
          <a:ln w="9525">
            <a:noFill/>
          </a:ln>
        </p:spPr>
        <p:txBody>
          <a:bodyPr wrap="square" anchor="t">
            <a:spAutoFit/>
          </a:bodyPr>
          <a:p>
            <a:pPr indent="0"/>
            <a:r>
              <a:rPr lang="en-US" altLang="zh-CN" sz="1400">
                <a:latin typeface="Times New Roman Regular" panose="02020503050405090304" charset="0"/>
                <a:ea typeface="宋体" charset="-122"/>
              </a:rPr>
              <a:t>Sol: The input is the rotation of bar 2 with an angular velocity w</a:t>
            </a:r>
            <a:r>
              <a:rPr lang="en-US" altLang="zh-CN" sz="1400" baseline="-25000">
                <a:latin typeface="Times New Roman Regular" panose="02020503050405090304" charset="0"/>
                <a:ea typeface="宋体" charset="-122"/>
              </a:rPr>
              <a:t>1</a:t>
            </a:r>
            <a:r>
              <a:rPr lang="en-US" altLang="zh-CN" sz="1400">
                <a:latin typeface="Times New Roman Regular" panose="02020503050405090304" charset="0"/>
                <a:ea typeface="宋体" charset="-122"/>
              </a:rPr>
              <a:t>, and we want to find the output angular velocity of bar 4, which is the input angular velocity of next four-bar linkage. Finally we can get the displacement of point F, which can represent the displacement of the output trace.</a:t>
            </a:r>
            <a:endParaRPr lang="zh-CN" altLang="en-US" sz="1400">
              <a:latin typeface="Calibri" pitchFamily="34" charset="0"/>
              <a:ea typeface="宋体" charset="-122"/>
            </a:endParaRPr>
          </a:p>
        </p:txBody>
      </p:sp>
      <p:grpSp>
        <p:nvGrpSpPr>
          <p:cNvPr id="29699" name="组合 4"/>
          <p:cNvGrpSpPr/>
          <p:nvPr/>
        </p:nvGrpSpPr>
        <p:grpSpPr>
          <a:xfrm>
            <a:off x="201613" y="1185863"/>
            <a:ext cx="8837612" cy="3733800"/>
            <a:chOff x="317" y="1868"/>
            <a:chExt cx="13917" cy="5880"/>
          </a:xfrm>
        </p:grpSpPr>
        <p:pic>
          <p:nvPicPr>
            <p:cNvPr id="29700" name="图片 10"/>
            <p:cNvPicPr>
              <a:picLocks noChangeAspect="1"/>
            </p:cNvPicPr>
            <p:nvPr/>
          </p:nvPicPr>
          <p:blipFill>
            <a:blip r:embed="rId1"/>
            <a:srcRect b="2422"/>
            <a:stretch>
              <a:fillRect/>
            </a:stretch>
          </p:blipFill>
          <p:spPr>
            <a:xfrm>
              <a:off x="317" y="1868"/>
              <a:ext cx="6827" cy="5881"/>
            </a:xfrm>
            <a:prstGeom prst="rect">
              <a:avLst/>
            </a:prstGeom>
            <a:noFill/>
            <a:ln w="9525">
              <a:noFill/>
            </a:ln>
          </p:spPr>
        </p:pic>
        <p:pic>
          <p:nvPicPr>
            <p:cNvPr id="29701" name="图片 12"/>
            <p:cNvPicPr>
              <a:picLocks noChangeAspect="1"/>
            </p:cNvPicPr>
            <p:nvPr/>
          </p:nvPicPr>
          <p:blipFill>
            <a:blip r:embed="rId2"/>
            <a:srcRect l="797"/>
            <a:stretch>
              <a:fillRect/>
            </a:stretch>
          </p:blipFill>
          <p:spPr>
            <a:xfrm>
              <a:off x="7144" y="1868"/>
              <a:ext cx="7091" cy="5881"/>
            </a:xfrm>
            <a:prstGeom prst="rect">
              <a:avLst/>
            </a:prstGeom>
            <a:noFill/>
            <a:ln w="9525">
              <a:noFill/>
            </a:ln>
          </p:spPr>
        </p:pic>
        <p:sp>
          <p:nvSpPr>
            <p:cNvPr id="29702" name="文本框 3"/>
            <p:cNvSpPr txBox="1"/>
            <p:nvPr/>
          </p:nvSpPr>
          <p:spPr>
            <a:xfrm>
              <a:off x="3710" y="7073"/>
              <a:ext cx="3343" cy="580"/>
            </a:xfrm>
            <a:prstGeom prst="rect">
              <a:avLst/>
            </a:prstGeom>
            <a:noFill/>
            <a:ln w="9525">
              <a:noFill/>
            </a:ln>
          </p:spPr>
          <p:txBody>
            <a:bodyPr wrap="none" anchor="t">
              <a:spAutoFit/>
            </a:bodyPr>
            <a:p>
              <a:pPr indent="0"/>
              <a:r>
                <a:rPr lang="en-US" altLang="zh-CN">
                  <a:latin typeface="Calibri" pitchFamily="34" charset="0"/>
                  <a:ea typeface="宋体" charset="-122"/>
                </a:rPr>
                <a:t>Calculate θ</a:t>
              </a:r>
              <a:r>
                <a:rPr lang="en-US" altLang="zh-CN" baseline="-25000">
                  <a:latin typeface="Calibri" pitchFamily="34" charset="0"/>
                  <a:ea typeface="宋体" charset="-122"/>
                </a:rPr>
                <a:t>3</a:t>
              </a:r>
              <a:r>
                <a:rPr lang="en-US" altLang="zh-CN">
                  <a:latin typeface="Calibri" pitchFamily="34" charset="0"/>
                  <a:ea typeface="宋体" charset="-122"/>
                </a:rPr>
                <a:t> and θ</a:t>
              </a:r>
              <a:r>
                <a:rPr lang="en-US" altLang="zh-CN" baseline="-25000">
                  <a:latin typeface="Calibri" pitchFamily="34" charset="0"/>
                  <a:ea typeface="宋体" charset="-122"/>
                </a:rPr>
                <a:t>4</a:t>
              </a:r>
              <a:endParaRPr lang="en-US" altLang="zh-CN" baseline="-25000">
                <a:latin typeface="Calibri" pitchFamily="34" charset="0"/>
                <a:ea typeface="宋体" charset="-122"/>
              </a:endParaRPr>
            </a:p>
          </p:txBody>
        </p:sp>
      </p:grpSp>
    </p:spTree>
  </p:cSld>
  <p:clrMapOvr>
    <a:masterClrMapping/>
  </p:clrMapOvr>
  <p:transition spd="slow" advClick="0" advTm="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21" name="组合 3"/>
          <p:cNvGrpSpPr/>
          <p:nvPr/>
        </p:nvGrpSpPr>
        <p:grpSpPr>
          <a:xfrm>
            <a:off x="98425" y="30163"/>
            <a:ext cx="5221288" cy="2638425"/>
            <a:chOff x="154" y="48"/>
            <a:chExt cx="8224" cy="4155"/>
          </a:xfrm>
        </p:grpSpPr>
        <p:pic>
          <p:nvPicPr>
            <p:cNvPr id="30722" name="图片 13"/>
            <p:cNvPicPr>
              <a:picLocks noChangeAspect="1"/>
            </p:cNvPicPr>
            <p:nvPr/>
          </p:nvPicPr>
          <p:blipFill>
            <a:blip r:embed="rId1"/>
            <a:srcRect l="951"/>
            <a:stretch>
              <a:fillRect/>
            </a:stretch>
          </p:blipFill>
          <p:spPr>
            <a:xfrm>
              <a:off x="154" y="47"/>
              <a:ext cx="8224" cy="3135"/>
            </a:xfrm>
            <a:prstGeom prst="rect">
              <a:avLst/>
            </a:prstGeom>
            <a:noFill/>
            <a:ln w="9525">
              <a:noFill/>
            </a:ln>
          </p:spPr>
        </p:pic>
        <p:pic>
          <p:nvPicPr>
            <p:cNvPr id="30723" name="图片 14"/>
            <p:cNvPicPr>
              <a:picLocks noChangeAspect="1"/>
            </p:cNvPicPr>
            <p:nvPr/>
          </p:nvPicPr>
          <p:blipFill>
            <a:blip r:embed="rId2"/>
            <a:srcRect l="2185"/>
            <a:stretch>
              <a:fillRect/>
            </a:stretch>
          </p:blipFill>
          <p:spPr>
            <a:xfrm>
              <a:off x="154" y="3183"/>
              <a:ext cx="2854" cy="1020"/>
            </a:xfrm>
            <a:prstGeom prst="rect">
              <a:avLst/>
            </a:prstGeom>
            <a:noFill/>
            <a:ln w="9525">
              <a:noFill/>
            </a:ln>
          </p:spPr>
        </p:pic>
        <p:sp>
          <p:nvSpPr>
            <p:cNvPr id="30724" name="文本框 2"/>
            <p:cNvSpPr txBox="1"/>
            <p:nvPr/>
          </p:nvSpPr>
          <p:spPr>
            <a:xfrm>
              <a:off x="3978" y="2603"/>
              <a:ext cx="4400" cy="580"/>
            </a:xfrm>
            <a:prstGeom prst="rect">
              <a:avLst/>
            </a:prstGeom>
            <a:noFill/>
            <a:ln w="9525">
              <a:noFill/>
            </a:ln>
          </p:spPr>
          <p:txBody>
            <a:bodyPr wrap="none" anchor="t">
              <a:spAutoFit/>
            </a:bodyPr>
            <a:p>
              <a:pPr indent="0"/>
              <a:r>
                <a:rPr lang="en-US" altLang="zh-CN">
                  <a:latin typeface="Calibri" pitchFamily="34" charset="0"/>
                  <a:ea typeface="宋体" charset="-122"/>
                </a:rPr>
                <a:t>Corresponding w</a:t>
              </a:r>
              <a:r>
                <a:rPr lang="en-US" altLang="zh-CN" baseline="-25000">
                  <a:latin typeface="Calibri" pitchFamily="34" charset="0"/>
                  <a:ea typeface="宋体" charset="-122"/>
                </a:rPr>
                <a:t>3</a:t>
              </a:r>
              <a:r>
                <a:rPr lang="en-US" altLang="zh-CN">
                  <a:latin typeface="Calibri" pitchFamily="34" charset="0"/>
                  <a:ea typeface="宋体" charset="-122"/>
                </a:rPr>
                <a:t> and w</a:t>
              </a:r>
              <a:r>
                <a:rPr lang="en-US" altLang="zh-CN" baseline="-25000">
                  <a:latin typeface="Calibri" pitchFamily="34" charset="0"/>
                  <a:ea typeface="宋体" charset="-122"/>
                </a:rPr>
                <a:t>4</a:t>
              </a:r>
              <a:endParaRPr lang="en-US" altLang="zh-CN" baseline="-25000">
                <a:latin typeface="Calibri" pitchFamily="34" charset="0"/>
                <a:ea typeface="宋体" charset="-122"/>
              </a:endParaRPr>
            </a:p>
          </p:txBody>
        </p:sp>
      </p:grpSp>
      <p:grpSp>
        <p:nvGrpSpPr>
          <p:cNvPr id="30725" name="组合 5"/>
          <p:cNvGrpSpPr/>
          <p:nvPr/>
        </p:nvGrpSpPr>
        <p:grpSpPr>
          <a:xfrm>
            <a:off x="38100" y="2668588"/>
            <a:ext cx="9099550" cy="2386012"/>
            <a:chOff x="60" y="4203"/>
            <a:chExt cx="14331" cy="3756"/>
          </a:xfrm>
        </p:grpSpPr>
        <p:pic>
          <p:nvPicPr>
            <p:cNvPr id="30726" name="图片 15"/>
            <p:cNvPicPr>
              <a:picLocks noChangeAspect="1"/>
            </p:cNvPicPr>
            <p:nvPr/>
          </p:nvPicPr>
          <p:blipFill>
            <a:blip r:embed="rId3"/>
            <a:srcRect l="795" b="3072"/>
            <a:stretch>
              <a:fillRect/>
            </a:stretch>
          </p:blipFill>
          <p:spPr>
            <a:xfrm>
              <a:off x="59" y="4203"/>
              <a:ext cx="8235" cy="3756"/>
            </a:xfrm>
            <a:prstGeom prst="rect">
              <a:avLst/>
            </a:prstGeom>
            <a:noFill/>
            <a:ln w="9525">
              <a:noFill/>
            </a:ln>
          </p:spPr>
        </p:pic>
        <p:pic>
          <p:nvPicPr>
            <p:cNvPr id="30727" name="图片 19"/>
            <p:cNvPicPr>
              <a:picLocks noChangeAspect="1"/>
            </p:cNvPicPr>
            <p:nvPr/>
          </p:nvPicPr>
          <p:blipFill>
            <a:blip r:embed="rId4"/>
            <a:stretch>
              <a:fillRect/>
            </a:stretch>
          </p:blipFill>
          <p:spPr>
            <a:xfrm>
              <a:off x="8295" y="4203"/>
              <a:ext cx="6096" cy="1084"/>
            </a:xfrm>
            <a:prstGeom prst="rect">
              <a:avLst/>
            </a:prstGeom>
            <a:noFill/>
            <a:ln w="9525">
              <a:noFill/>
            </a:ln>
          </p:spPr>
        </p:pic>
        <p:sp>
          <p:nvSpPr>
            <p:cNvPr id="30728" name="文本框 4"/>
            <p:cNvSpPr txBox="1"/>
            <p:nvPr/>
          </p:nvSpPr>
          <p:spPr>
            <a:xfrm>
              <a:off x="8378" y="5287"/>
              <a:ext cx="4240" cy="580"/>
            </a:xfrm>
            <a:prstGeom prst="rect">
              <a:avLst/>
            </a:prstGeom>
            <a:noFill/>
            <a:ln w="9525">
              <a:noFill/>
            </a:ln>
          </p:spPr>
          <p:txBody>
            <a:bodyPr wrap="none" anchor="t">
              <a:spAutoFit/>
            </a:bodyPr>
            <a:p>
              <a:pPr indent="0"/>
              <a:r>
                <a:rPr lang="en-US" altLang="zh-CN">
                  <a:latin typeface="Calibri" pitchFamily="34" charset="0"/>
                  <a:ea typeface="宋体" charset="-122"/>
                </a:rPr>
                <a:t>Corresponding a</a:t>
              </a:r>
              <a:r>
                <a:rPr lang="en-US" altLang="zh-CN" baseline="-25000">
                  <a:latin typeface="Calibri" pitchFamily="34" charset="0"/>
                  <a:ea typeface="宋体" charset="-122"/>
                </a:rPr>
                <a:t>3</a:t>
              </a:r>
              <a:r>
                <a:rPr lang="en-US" altLang="zh-CN">
                  <a:latin typeface="Calibri" pitchFamily="34" charset="0"/>
                  <a:ea typeface="宋体" charset="-122"/>
                </a:rPr>
                <a:t> and a</a:t>
              </a:r>
              <a:r>
                <a:rPr lang="en-US" altLang="zh-CN" baseline="-25000">
                  <a:latin typeface="Calibri" pitchFamily="34" charset="0"/>
                  <a:ea typeface="宋体" charset="-122"/>
                </a:rPr>
                <a:t>4</a:t>
              </a:r>
              <a:endParaRPr lang="en-US" altLang="zh-CN" baseline="-25000">
                <a:latin typeface="Calibri" pitchFamily="34" charset="0"/>
                <a:ea typeface="宋体" charset="-122"/>
              </a:endParaRPr>
            </a:p>
          </p:txBody>
        </p:sp>
      </p:grpSp>
      <p:sp>
        <p:nvSpPr>
          <p:cNvPr id="7" name="文本框 6"/>
          <p:cNvSpPr txBox="1"/>
          <p:nvPr/>
        </p:nvSpPr>
        <p:spPr>
          <a:xfrm>
            <a:off x="5267325" y="3725863"/>
            <a:ext cx="3870325" cy="922337"/>
          </a:xfrm>
          <a:prstGeom prst="rect">
            <a:avLst/>
          </a:prstGeom>
          <a:noFill/>
          <a:ln w="9525">
            <a:noFill/>
          </a:ln>
        </p:spPr>
        <p:txBody>
          <a:bodyPr wrap="square" anchor="t">
            <a:spAutoFit/>
          </a:bodyPr>
          <a:p>
            <a:pPr indent="0"/>
            <a:r>
              <a:rPr lang="en-US" altLang="zh-CN">
                <a:latin typeface="Calibri" pitchFamily="34" charset="0"/>
                <a:ea typeface="宋体" charset="-122"/>
              </a:rPr>
              <a:t>Output of the first four-bar linkage will be the input of the next four-bar linkage.</a:t>
            </a:r>
            <a:endParaRPr lang="en-US" altLang="zh-CN">
              <a:latin typeface="Calibri" pitchFamily="34" charset="0"/>
              <a:ea typeface="宋体" charset="-122"/>
            </a:endParaRPr>
          </a:p>
        </p:txBody>
      </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5" name="图片 16"/>
          <p:cNvPicPr>
            <a:picLocks noChangeAspect="1"/>
          </p:cNvPicPr>
          <p:nvPr/>
        </p:nvPicPr>
        <p:blipFill>
          <a:blip r:embed="rId1"/>
          <a:srcRect t="9503"/>
          <a:stretch>
            <a:fillRect/>
          </a:stretch>
        </p:blipFill>
        <p:spPr>
          <a:xfrm>
            <a:off x="80963" y="66675"/>
            <a:ext cx="5078412" cy="3246438"/>
          </a:xfrm>
          <a:prstGeom prst="rect">
            <a:avLst/>
          </a:prstGeom>
          <a:noFill/>
          <a:ln w="9525">
            <a:noFill/>
          </a:ln>
        </p:spPr>
      </p:pic>
      <p:pic>
        <p:nvPicPr>
          <p:cNvPr id="31746" name="图片 17"/>
          <p:cNvPicPr>
            <a:picLocks noChangeAspect="1"/>
          </p:cNvPicPr>
          <p:nvPr/>
        </p:nvPicPr>
        <p:blipFill>
          <a:blip r:embed="rId2"/>
          <a:stretch>
            <a:fillRect/>
          </a:stretch>
        </p:blipFill>
        <p:spPr>
          <a:xfrm>
            <a:off x="80963" y="3313113"/>
            <a:ext cx="2382837" cy="1289050"/>
          </a:xfrm>
          <a:prstGeom prst="rect">
            <a:avLst/>
          </a:prstGeom>
          <a:noFill/>
          <a:ln w="9525">
            <a:noFill/>
          </a:ln>
        </p:spPr>
      </p:pic>
      <p:pic>
        <p:nvPicPr>
          <p:cNvPr id="18" name="图片 18"/>
          <p:cNvPicPr>
            <a:picLocks noChangeAspect="1"/>
          </p:cNvPicPr>
          <p:nvPr/>
        </p:nvPicPr>
        <p:blipFill>
          <a:blip r:embed="rId3"/>
          <a:stretch>
            <a:fillRect/>
          </a:stretch>
        </p:blipFill>
        <p:spPr>
          <a:xfrm>
            <a:off x="2463800" y="3313113"/>
            <a:ext cx="2695575" cy="1287462"/>
          </a:xfrm>
          <a:prstGeom prst="rect">
            <a:avLst/>
          </a:prstGeom>
          <a:noFill/>
          <a:ln w="9525">
            <a:noFill/>
          </a:ln>
        </p:spPr>
      </p:pic>
      <p:grpSp>
        <p:nvGrpSpPr>
          <p:cNvPr id="3" name="组合 2"/>
          <p:cNvGrpSpPr/>
          <p:nvPr/>
        </p:nvGrpSpPr>
        <p:grpSpPr>
          <a:xfrm>
            <a:off x="4438650" y="2090738"/>
            <a:ext cx="4700588" cy="2071687"/>
            <a:chOff x="6990" y="3293"/>
            <a:chExt cx="7402" cy="3263"/>
          </a:xfrm>
        </p:grpSpPr>
        <p:pic>
          <p:nvPicPr>
            <p:cNvPr id="31749" name="图片 20"/>
            <p:cNvPicPr>
              <a:picLocks noChangeAspect="1"/>
            </p:cNvPicPr>
            <p:nvPr/>
          </p:nvPicPr>
          <p:blipFill>
            <a:blip r:embed="rId4"/>
            <a:stretch>
              <a:fillRect/>
            </a:stretch>
          </p:blipFill>
          <p:spPr>
            <a:xfrm>
              <a:off x="6990" y="3293"/>
              <a:ext cx="7402" cy="1331"/>
            </a:xfrm>
            <a:prstGeom prst="rect">
              <a:avLst/>
            </a:prstGeom>
            <a:noFill/>
            <a:ln w="9525">
              <a:noFill/>
            </a:ln>
          </p:spPr>
        </p:pic>
        <p:pic>
          <p:nvPicPr>
            <p:cNvPr id="31750" name="图片 21"/>
            <p:cNvPicPr>
              <a:picLocks noChangeAspect="1"/>
            </p:cNvPicPr>
            <p:nvPr/>
          </p:nvPicPr>
          <p:blipFill>
            <a:blip r:embed="rId5"/>
            <a:stretch>
              <a:fillRect/>
            </a:stretch>
          </p:blipFill>
          <p:spPr>
            <a:xfrm>
              <a:off x="7806" y="5218"/>
              <a:ext cx="6586" cy="1339"/>
            </a:xfrm>
            <a:prstGeom prst="rect">
              <a:avLst/>
            </a:prstGeom>
            <a:noFill/>
            <a:ln w="9525">
              <a:noFill/>
            </a:ln>
          </p:spPr>
        </p:pic>
      </p:grpSp>
      <p:grpSp>
        <p:nvGrpSpPr>
          <p:cNvPr id="5" name="组合 4"/>
          <p:cNvGrpSpPr/>
          <p:nvPr/>
        </p:nvGrpSpPr>
        <p:grpSpPr>
          <a:xfrm>
            <a:off x="85725" y="1101725"/>
            <a:ext cx="8972550" cy="1380723"/>
            <a:chOff x="168" y="2644"/>
            <a:chExt cx="14129" cy="2173"/>
          </a:xfrm>
        </p:grpSpPr>
        <p:pic>
          <p:nvPicPr>
            <p:cNvPr id="31752" name="图片 1" descr="/Users/chenpeizhi66/Desktop/屏幕快照 2021-01-04 下午1.17.44.png屏幕快照 2021-01-04 下午1.17.44"/>
            <p:cNvPicPr>
              <a:picLocks noChangeAspect="1"/>
            </p:cNvPicPr>
            <p:nvPr/>
          </p:nvPicPr>
          <p:blipFill>
            <a:blip r:embed="rId6"/>
            <a:srcRect/>
            <a:stretch>
              <a:fillRect/>
            </a:stretch>
          </p:blipFill>
          <p:spPr>
            <a:xfrm>
              <a:off x="168" y="2645"/>
              <a:ext cx="14129" cy="2172"/>
            </a:xfrm>
            <a:prstGeom prst="rect">
              <a:avLst/>
            </a:prstGeom>
            <a:noFill/>
            <a:ln w="9525">
              <a:noFill/>
            </a:ln>
          </p:spPr>
        </p:pic>
        <p:sp>
          <p:nvSpPr>
            <p:cNvPr id="31753" name="文本框 99"/>
            <p:cNvSpPr txBox="1"/>
            <p:nvPr/>
          </p:nvSpPr>
          <p:spPr>
            <a:xfrm>
              <a:off x="7055" y="2644"/>
              <a:ext cx="7242" cy="1307"/>
            </a:xfrm>
            <a:prstGeom prst="rect">
              <a:avLst/>
            </a:prstGeom>
            <a:noFill/>
            <a:ln w="9525">
              <a:noFill/>
            </a:ln>
          </p:spPr>
          <p:txBody>
            <a:bodyPr wrap="square" anchor="t">
              <a:spAutoFit/>
            </a:bodyPr>
            <a:p>
              <a:pPr indent="266700"/>
              <a:r>
                <a:rPr lang="en-US" altLang="zh-CN" sz="1600">
                  <a:latin typeface="Times New Roman Regular" panose="02020503050405090304" charset="0"/>
                  <a:ea typeface="宋体" charset="-122"/>
                </a:rPr>
                <a:t>Finally, we can use mathematical method to get the corresponding angular velocity and angular acceleration of the output  (Point F).</a:t>
              </a:r>
              <a:endParaRPr lang="zh-CN" altLang="en-US" sz="1600">
                <a:latin typeface="Calibri" pitchFamily="34" charset="0"/>
                <a:ea typeface="宋体" charset="-122"/>
              </a:endParaRPr>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32771" name="文本框 4"/>
          <p:cNvSpPr txBox="1"/>
          <p:nvPr/>
        </p:nvSpPr>
        <p:spPr>
          <a:xfrm>
            <a:off x="119063" y="115888"/>
            <a:ext cx="37719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rPr>
              <a:t>Analyze by Matlab &amp; Adams</a:t>
            </a:r>
            <a:endParaRPr lang="zh-CN" altLang="en-US" sz="2400">
              <a:latin typeface="Calibri" pitchFamily="34" charset="0"/>
              <a:ea typeface="宋体" charset="-122"/>
            </a:endParaRPr>
          </a:p>
        </p:txBody>
      </p:sp>
      <p:pic>
        <p:nvPicPr>
          <p:cNvPr id="32772" name="图片 4"/>
          <p:cNvPicPr>
            <a:picLocks noChangeAspect="1"/>
          </p:cNvPicPr>
          <p:nvPr/>
        </p:nvPicPr>
        <p:blipFill>
          <a:blip r:embed="rId3"/>
          <a:stretch>
            <a:fillRect/>
          </a:stretch>
        </p:blipFill>
        <p:spPr>
          <a:xfrm>
            <a:off x="234950" y="576263"/>
            <a:ext cx="3656013" cy="2878137"/>
          </a:xfrm>
          <a:prstGeom prst="rect">
            <a:avLst/>
          </a:prstGeom>
          <a:noFill/>
          <a:ln w="9525">
            <a:noFill/>
          </a:ln>
        </p:spPr>
      </p:pic>
      <p:sp>
        <p:nvSpPr>
          <p:cNvPr id="32773"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pic>
        <p:nvPicPr>
          <p:cNvPr id="32774" name="图片 9"/>
          <p:cNvPicPr>
            <a:picLocks noChangeAspect="1"/>
          </p:cNvPicPr>
          <p:nvPr/>
        </p:nvPicPr>
        <p:blipFill>
          <a:blip r:embed="rId4"/>
          <a:stretch>
            <a:fillRect/>
          </a:stretch>
        </p:blipFill>
        <p:spPr>
          <a:xfrm>
            <a:off x="5367338" y="576263"/>
            <a:ext cx="3806825" cy="2879725"/>
          </a:xfrm>
          <a:prstGeom prst="rect">
            <a:avLst/>
          </a:prstGeom>
          <a:noFill/>
          <a:ln w="9525">
            <a:noFill/>
          </a:ln>
        </p:spPr>
      </p:pic>
      <p:sp>
        <p:nvSpPr>
          <p:cNvPr id="32775"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pic>
        <p:nvPicPr>
          <p:cNvPr id="10" name="图片 3"/>
          <p:cNvPicPr>
            <a:picLocks noChangeAspect="1"/>
          </p:cNvPicPr>
          <p:nvPr/>
        </p:nvPicPr>
        <p:blipFill>
          <a:blip r:embed="rId5"/>
          <a:stretch>
            <a:fillRect/>
          </a:stretch>
        </p:blipFill>
        <p:spPr>
          <a:xfrm>
            <a:off x="234950" y="576263"/>
            <a:ext cx="3656013" cy="2878137"/>
          </a:xfrm>
          <a:prstGeom prst="rect">
            <a:avLst/>
          </a:prstGeom>
          <a:noFill/>
          <a:ln w="9525">
            <a:noFill/>
          </a:ln>
        </p:spPr>
      </p:pic>
      <p:sp>
        <p:nvSpPr>
          <p:cNvPr id="32777" name="文本框 10"/>
          <p:cNvSpPr txBox="1"/>
          <p:nvPr/>
        </p:nvSpPr>
        <p:spPr>
          <a:xfrm>
            <a:off x="3300413" y="3887788"/>
            <a:ext cx="2543175"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X&amp;Y displacement</a:t>
            </a:r>
            <a:endParaRPr lang="zh-CN" altLang="en-US" sz="2400">
              <a:latin typeface="Calibri" pitchFamily="34" charset="0"/>
              <a:ea typeface="宋体" charset="-122"/>
            </a:endParaRPr>
          </a:p>
        </p:txBody>
      </p:sp>
      <p:pic>
        <p:nvPicPr>
          <p:cNvPr id="32" name="图片 10"/>
          <p:cNvPicPr>
            <a:picLocks noChangeAspect="1"/>
          </p:cNvPicPr>
          <p:nvPr/>
        </p:nvPicPr>
        <p:blipFill>
          <a:blip r:embed="rId6"/>
          <a:stretch>
            <a:fillRect/>
          </a:stretch>
        </p:blipFill>
        <p:spPr>
          <a:xfrm>
            <a:off x="5367338" y="576263"/>
            <a:ext cx="3806825" cy="2878137"/>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ppt_x"/>
                                          </p:val>
                                        </p:tav>
                                        <p:tav tm="100000">
                                          <p:val>
                                            <p:strVal val="#ppt_x"/>
                                          </p:val>
                                        </p:tav>
                                      </p:tavLst>
                                    </p:anim>
                                    <p:anim calcmode="lin" valueType="num">
                                      <p:cBhvr additive="base">
                                        <p:cTn id="2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33795" name="文本框 4"/>
          <p:cNvSpPr txBox="1"/>
          <p:nvPr/>
        </p:nvSpPr>
        <p:spPr>
          <a:xfrm>
            <a:off x="119063" y="115888"/>
            <a:ext cx="37719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Analyze by Matlab &amp; Adams</a:t>
            </a:r>
            <a:endParaRPr lang="zh-CN" altLang="en-US" sz="2400">
              <a:latin typeface="Calibri" pitchFamily="34" charset="0"/>
              <a:ea typeface="宋体" charset="-122"/>
            </a:endParaRPr>
          </a:p>
        </p:txBody>
      </p:sp>
      <p:sp>
        <p:nvSpPr>
          <p:cNvPr id="33796"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sp>
        <p:nvSpPr>
          <p:cNvPr id="33797"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sp>
        <p:nvSpPr>
          <p:cNvPr id="33798" name="文本框 10"/>
          <p:cNvSpPr txBox="1"/>
          <p:nvPr/>
        </p:nvSpPr>
        <p:spPr>
          <a:xfrm>
            <a:off x="3613150" y="3865563"/>
            <a:ext cx="19177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X&amp;Y velocity</a:t>
            </a:r>
            <a:endParaRPr lang="zh-CN" altLang="en-US" sz="2400">
              <a:latin typeface="Calibri" pitchFamily="34" charset="0"/>
              <a:ea typeface="宋体" charset="-122"/>
            </a:endParaRPr>
          </a:p>
        </p:txBody>
      </p:sp>
      <p:pic>
        <p:nvPicPr>
          <p:cNvPr id="33799" name="图片 5"/>
          <p:cNvPicPr>
            <a:picLocks noChangeAspect="1"/>
          </p:cNvPicPr>
          <p:nvPr/>
        </p:nvPicPr>
        <p:blipFill>
          <a:blip r:embed="rId3"/>
          <a:stretch>
            <a:fillRect/>
          </a:stretch>
        </p:blipFill>
        <p:spPr>
          <a:xfrm>
            <a:off x="234950" y="576263"/>
            <a:ext cx="3656013" cy="2879725"/>
          </a:xfrm>
          <a:prstGeom prst="rect">
            <a:avLst/>
          </a:prstGeom>
          <a:noFill/>
          <a:ln w="9525">
            <a:noFill/>
          </a:ln>
        </p:spPr>
      </p:pic>
      <p:pic>
        <p:nvPicPr>
          <p:cNvPr id="33800" name="图片 11"/>
          <p:cNvPicPr>
            <a:picLocks noChangeAspect="1"/>
          </p:cNvPicPr>
          <p:nvPr/>
        </p:nvPicPr>
        <p:blipFill>
          <a:blip r:embed="rId4"/>
          <a:stretch>
            <a:fillRect/>
          </a:stretch>
        </p:blipFill>
        <p:spPr>
          <a:xfrm>
            <a:off x="5367338" y="576263"/>
            <a:ext cx="3806825" cy="2879725"/>
          </a:xfrm>
          <a:prstGeom prst="rect">
            <a:avLst/>
          </a:prstGeom>
          <a:noFill/>
          <a:ln w="9525">
            <a:noFill/>
          </a:ln>
        </p:spPr>
      </p:pic>
      <p:pic>
        <p:nvPicPr>
          <p:cNvPr id="34" name="图片 12"/>
          <p:cNvPicPr>
            <a:picLocks noChangeAspect="1"/>
          </p:cNvPicPr>
          <p:nvPr/>
        </p:nvPicPr>
        <p:blipFill>
          <a:blip r:embed="rId5"/>
          <a:stretch>
            <a:fillRect/>
          </a:stretch>
        </p:blipFill>
        <p:spPr>
          <a:xfrm>
            <a:off x="5367338" y="576263"/>
            <a:ext cx="3806825" cy="2879725"/>
          </a:xfrm>
          <a:prstGeom prst="rect">
            <a:avLst/>
          </a:prstGeom>
          <a:noFill/>
          <a:ln w="9525">
            <a:noFill/>
          </a:ln>
        </p:spPr>
      </p:pic>
      <p:pic>
        <p:nvPicPr>
          <p:cNvPr id="28" name="图片 6"/>
          <p:cNvPicPr>
            <a:picLocks noChangeAspect="1"/>
          </p:cNvPicPr>
          <p:nvPr/>
        </p:nvPicPr>
        <p:blipFill>
          <a:blip r:embed="rId6"/>
          <a:stretch>
            <a:fillRect/>
          </a:stretch>
        </p:blipFill>
        <p:spPr>
          <a:xfrm>
            <a:off x="234950" y="576263"/>
            <a:ext cx="3656013" cy="2879725"/>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ppt_x"/>
                                          </p:val>
                                        </p:tav>
                                        <p:tav tm="100000">
                                          <p:val>
                                            <p:strVal val="#ppt_x"/>
                                          </p:val>
                                        </p:tav>
                                      </p:tavLst>
                                    </p:anim>
                                    <p:anim calcmode="lin" valueType="num">
                                      <p:cBhvr additive="base">
                                        <p:cTn id="2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34819" name="文本框 4"/>
          <p:cNvSpPr txBox="1"/>
          <p:nvPr/>
        </p:nvSpPr>
        <p:spPr>
          <a:xfrm>
            <a:off x="119063" y="115888"/>
            <a:ext cx="37719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Analyze by Matlab &amp; Adams</a:t>
            </a:r>
            <a:endParaRPr lang="zh-CN" altLang="en-US" sz="2400">
              <a:latin typeface="Calibri" pitchFamily="34" charset="0"/>
              <a:ea typeface="宋体" charset="-122"/>
            </a:endParaRPr>
          </a:p>
        </p:txBody>
      </p:sp>
      <p:sp>
        <p:nvSpPr>
          <p:cNvPr id="34820"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sp>
        <p:nvSpPr>
          <p:cNvPr id="34821"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sp>
        <p:nvSpPr>
          <p:cNvPr id="34822" name="文本框 10"/>
          <p:cNvSpPr txBox="1"/>
          <p:nvPr/>
        </p:nvSpPr>
        <p:spPr>
          <a:xfrm>
            <a:off x="3368675" y="3841750"/>
            <a:ext cx="240665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X&amp;Y acceleration</a:t>
            </a:r>
            <a:endParaRPr lang="zh-CN" altLang="en-US" sz="2400">
              <a:latin typeface="Calibri" pitchFamily="34" charset="0"/>
              <a:ea typeface="宋体" charset="-122"/>
            </a:endParaRPr>
          </a:p>
        </p:txBody>
      </p:sp>
      <p:pic>
        <p:nvPicPr>
          <p:cNvPr id="34823" name="图片 7"/>
          <p:cNvPicPr>
            <a:picLocks noChangeAspect="1"/>
          </p:cNvPicPr>
          <p:nvPr/>
        </p:nvPicPr>
        <p:blipFill>
          <a:blip r:embed="rId3"/>
          <a:stretch>
            <a:fillRect/>
          </a:stretch>
        </p:blipFill>
        <p:spPr>
          <a:xfrm>
            <a:off x="234950" y="576263"/>
            <a:ext cx="3656013" cy="2879725"/>
          </a:xfrm>
          <a:prstGeom prst="rect">
            <a:avLst/>
          </a:prstGeom>
          <a:noFill/>
          <a:ln w="9525">
            <a:noFill/>
          </a:ln>
        </p:spPr>
      </p:pic>
      <p:pic>
        <p:nvPicPr>
          <p:cNvPr id="34824" name="图片 13"/>
          <p:cNvPicPr>
            <a:picLocks noChangeAspect="1"/>
          </p:cNvPicPr>
          <p:nvPr/>
        </p:nvPicPr>
        <p:blipFill>
          <a:blip r:embed="rId4"/>
          <a:stretch>
            <a:fillRect/>
          </a:stretch>
        </p:blipFill>
        <p:spPr>
          <a:xfrm>
            <a:off x="5367338" y="576263"/>
            <a:ext cx="3806825" cy="2879725"/>
          </a:xfrm>
          <a:prstGeom prst="rect">
            <a:avLst/>
          </a:prstGeom>
          <a:noFill/>
          <a:ln w="9525">
            <a:noFill/>
          </a:ln>
        </p:spPr>
      </p:pic>
      <p:pic>
        <p:nvPicPr>
          <p:cNvPr id="30" name="图片 8"/>
          <p:cNvPicPr>
            <a:picLocks noChangeAspect="1"/>
          </p:cNvPicPr>
          <p:nvPr/>
        </p:nvPicPr>
        <p:blipFill>
          <a:blip r:embed="rId5"/>
          <a:stretch>
            <a:fillRect/>
          </a:stretch>
        </p:blipFill>
        <p:spPr>
          <a:xfrm>
            <a:off x="234950" y="576263"/>
            <a:ext cx="3656013" cy="2879725"/>
          </a:xfrm>
          <a:prstGeom prst="rect">
            <a:avLst/>
          </a:prstGeom>
          <a:noFill/>
          <a:ln w="9525">
            <a:noFill/>
          </a:ln>
        </p:spPr>
      </p:pic>
      <p:pic>
        <p:nvPicPr>
          <p:cNvPr id="36" name="图片 14"/>
          <p:cNvPicPr>
            <a:picLocks noChangeAspect="1"/>
          </p:cNvPicPr>
          <p:nvPr/>
        </p:nvPicPr>
        <p:blipFill>
          <a:blip r:embed="rId6"/>
          <a:stretch>
            <a:fillRect/>
          </a:stretch>
        </p:blipFill>
        <p:spPr>
          <a:xfrm>
            <a:off x="5367338" y="576263"/>
            <a:ext cx="3805237" cy="2879725"/>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ppt_x"/>
                                          </p:val>
                                        </p:tav>
                                        <p:tav tm="100000">
                                          <p:val>
                                            <p:strVal val="#ppt_x"/>
                                          </p:val>
                                        </p:tav>
                                      </p:tavLst>
                                    </p:anim>
                                    <p:anim calcmode="lin" valueType="num">
                                      <p:cBhvr additive="base">
                                        <p:cTn id="19" dur="500" fill="hold"/>
                                        <p:tgtEl>
                                          <p:spTgt spid="3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ppt_x"/>
                                          </p:val>
                                        </p:tav>
                                        <p:tav tm="100000">
                                          <p:val>
                                            <p:strVal val="#ppt_x"/>
                                          </p:val>
                                        </p:tav>
                                      </p:tavLst>
                                    </p:anim>
                                    <p:anim calcmode="lin" valueType="num">
                                      <p:cBhvr additive="base">
                                        <p:cTn id="2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1" name="Picture 2" descr="C:\Users\Administrator\Desktop\图片3副本.png"/>
          <p:cNvPicPr>
            <a:picLocks noChangeAspect="1"/>
          </p:cNvPicPr>
          <p:nvPr/>
        </p:nvPicPr>
        <p:blipFill>
          <a:blip r:embed="rId1"/>
          <a:srcRect l="37286" b="16470"/>
          <a:stretch>
            <a:fillRect/>
          </a:stretch>
        </p:blipFill>
        <p:spPr>
          <a:xfrm rot="510874">
            <a:off x="1214438" y="1435100"/>
            <a:ext cx="5491162" cy="2154238"/>
          </a:xfrm>
          <a:prstGeom prst="rect">
            <a:avLst/>
          </a:prstGeom>
          <a:noFill/>
          <a:ln w="9525">
            <a:noFill/>
          </a:ln>
        </p:spPr>
      </p:pic>
      <p:pic>
        <p:nvPicPr>
          <p:cNvPr id="35842" name="图片 4"/>
          <p:cNvPicPr>
            <a:picLocks noChangeAspect="1"/>
          </p:cNvPicPr>
          <p:nvPr/>
        </p:nvPicPr>
        <p:blipFill>
          <a:blip r:embed="rId2"/>
          <a:stretch>
            <a:fillRect/>
          </a:stretch>
        </p:blipFill>
        <p:spPr>
          <a:xfrm rot="1818226" flipH="1">
            <a:off x="6118225" y="1622425"/>
            <a:ext cx="2325688" cy="2476500"/>
          </a:xfrm>
          <a:prstGeom prst="rect">
            <a:avLst/>
          </a:prstGeom>
          <a:noFill/>
          <a:ln w="9525">
            <a:noFill/>
          </a:ln>
        </p:spPr>
      </p:pic>
      <p:sp>
        <p:nvSpPr>
          <p:cNvPr id="6" name="文本框 5"/>
          <p:cNvSpPr txBox="1"/>
          <p:nvPr/>
        </p:nvSpPr>
        <p:spPr>
          <a:xfrm>
            <a:off x="1478277" y="1779905"/>
            <a:ext cx="4575810" cy="829945"/>
          </a:xfrm>
          <a:prstGeom prst="rect">
            <a:avLst/>
          </a:prstGeom>
          <a:noFill/>
        </p:spPr>
        <p:txBody>
          <a:bodyPr wrap="square" rtlCol="0">
            <a:spAutoFit/>
          </a:bodyPr>
          <a:lstStyle/>
          <a:p>
            <a:pPr algn="ctr" fontAlgn="auto"/>
            <a:r>
              <a:rPr lang="zh-CN" altLang="en-US" sz="2400" noProof="1" dirty="0">
                <a:ln>
                  <a:solidFill>
                    <a:schemeClr val="tx1">
                      <a:lumMod val="75000"/>
                      <a:lumOff val="25000"/>
                    </a:schemeClr>
                  </a:solidFill>
                </a:ln>
                <a:solidFill>
                  <a:schemeClr val="tx1">
                    <a:lumMod val="65000"/>
                    <a:lumOff val="35000"/>
                  </a:schemeClr>
                </a:solidFill>
                <a:latin typeface="微软雅黑" pitchFamily="34" charset="-122"/>
                <a:ea typeface="微软雅黑" pitchFamily="34" charset="-122"/>
                <a:cs typeface="hakuyoxingshu7000" pitchFamily="2" charset="-122"/>
                <a:sym typeface="+mn-ea"/>
              </a:rPr>
              <a:t>Dynamic analysis and dynamic balance</a:t>
            </a:r>
            <a:endParaRPr lang="zh-CN" altLang="en-US" sz="2400" noProof="1" dirty="0">
              <a:solidFill>
                <a:schemeClr val="tx1">
                  <a:lumMod val="65000"/>
                  <a:lumOff val="35000"/>
                </a:schemeClr>
              </a:solidFill>
              <a:latin typeface="微软雅黑" pitchFamily="34" charset="-122"/>
              <a:ea typeface="微软雅黑" pitchFamily="34" charset="-122"/>
            </a:endParaRPr>
          </a:p>
        </p:txBody>
      </p:sp>
    </p:spTree>
  </p:cSld>
  <p:clrMapOvr>
    <a:masterClrMapping/>
  </p:clrMapOvr>
  <p:transition spd="slow" advClick="0"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Picture 2" descr="C:\Users\Administrator\Desktop\图片3副本.png"/>
          <p:cNvPicPr>
            <a:picLocks noChangeAspect="1"/>
          </p:cNvPicPr>
          <p:nvPr/>
        </p:nvPicPr>
        <p:blipFill>
          <a:blip r:embed="rId1"/>
          <a:srcRect l="37286" b="16470"/>
          <a:stretch>
            <a:fillRect/>
          </a:stretch>
        </p:blipFill>
        <p:spPr>
          <a:xfrm rot="510874">
            <a:off x="1214438" y="1435100"/>
            <a:ext cx="5491162" cy="2154238"/>
          </a:xfrm>
          <a:prstGeom prst="rect">
            <a:avLst/>
          </a:prstGeom>
          <a:noFill/>
          <a:ln w="9525">
            <a:noFill/>
          </a:ln>
        </p:spPr>
      </p:pic>
      <p:pic>
        <p:nvPicPr>
          <p:cNvPr id="8194" name="图片 4"/>
          <p:cNvPicPr>
            <a:picLocks noChangeAspect="1"/>
          </p:cNvPicPr>
          <p:nvPr/>
        </p:nvPicPr>
        <p:blipFill>
          <a:blip r:embed="rId2"/>
          <a:stretch>
            <a:fillRect/>
          </a:stretch>
        </p:blipFill>
        <p:spPr>
          <a:xfrm rot="1818226" flipH="1">
            <a:off x="6118225" y="1622425"/>
            <a:ext cx="2325688" cy="2476500"/>
          </a:xfrm>
          <a:prstGeom prst="rect">
            <a:avLst/>
          </a:prstGeom>
          <a:noFill/>
          <a:ln w="9525">
            <a:noFill/>
          </a:ln>
        </p:spPr>
      </p:pic>
      <p:sp>
        <p:nvSpPr>
          <p:cNvPr id="8195" name="文本框 5"/>
          <p:cNvSpPr txBox="1"/>
          <p:nvPr/>
        </p:nvSpPr>
        <p:spPr>
          <a:xfrm>
            <a:off x="2268538" y="1744663"/>
            <a:ext cx="3563937" cy="768350"/>
          </a:xfrm>
          <a:prstGeom prst="rect">
            <a:avLst/>
          </a:prstGeom>
          <a:noFill/>
          <a:ln w="9525">
            <a:noFill/>
          </a:ln>
        </p:spPr>
        <p:txBody>
          <a:bodyPr wrap="square" anchor="t">
            <a:spAutoFit/>
          </a:bodyPr>
          <a:p>
            <a:pPr indent="0" algn="ctr"/>
            <a:r>
              <a:rPr lang="en-US" altLang="zh-CN" sz="4400" dirty="0">
                <a:solidFill>
                  <a:srgbClr val="595959"/>
                </a:solidFill>
                <a:latin typeface="微软雅黑" pitchFamily="34" charset="-122"/>
                <a:ea typeface="微软雅黑" pitchFamily="34" charset="-122"/>
              </a:rPr>
              <a:t>Background</a:t>
            </a:r>
            <a:endParaRPr lang="en-US" altLang="zh-CN" sz="4400" dirty="0">
              <a:solidFill>
                <a:srgbClr val="595959"/>
              </a:solidFill>
              <a:latin typeface="微软雅黑" pitchFamily="34" charset="-122"/>
              <a:ea typeface="微软雅黑" pitchFamily="34" charset="-122"/>
            </a:endParaRPr>
          </a:p>
        </p:txBody>
      </p:sp>
    </p:spTree>
  </p:cSld>
  <p:clrMapOvr>
    <a:masterClrMapping/>
  </p:clrMapOvr>
  <p:transition spd="slow" advClick="0" advTm="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文本框 99"/>
          <p:cNvSpPr txBox="1"/>
          <p:nvPr/>
        </p:nvSpPr>
        <p:spPr>
          <a:xfrm>
            <a:off x="185738" y="263525"/>
            <a:ext cx="2535237" cy="306388"/>
          </a:xfrm>
          <a:prstGeom prst="rect">
            <a:avLst/>
          </a:prstGeom>
          <a:noFill/>
          <a:ln w="9525">
            <a:noFill/>
          </a:ln>
        </p:spPr>
        <p:txBody>
          <a:bodyPr wrap="square" anchor="t">
            <a:spAutoFit/>
          </a:bodyPr>
          <a:p>
            <a:pPr indent="0"/>
            <a:r>
              <a:rPr lang="en-US" altLang="zh-CN" sz="1400">
                <a:solidFill>
                  <a:srgbClr val="000000"/>
                </a:solidFill>
                <a:latin typeface="Times New Roman Bold" panose="02020503050405090304" charset="0"/>
                <a:ea typeface="宋体" charset="-122"/>
              </a:rPr>
              <a:t>Force analyze of mechanism</a:t>
            </a:r>
            <a:endParaRPr lang="zh-CN" altLang="en-US" sz="1400">
              <a:latin typeface="Calibri" pitchFamily="34" charset="0"/>
              <a:ea typeface="宋体" charset="-122"/>
            </a:endParaRPr>
          </a:p>
        </p:txBody>
      </p:sp>
      <p:sp>
        <p:nvSpPr>
          <p:cNvPr id="37890" name="文本框 3"/>
          <p:cNvSpPr txBox="1"/>
          <p:nvPr/>
        </p:nvSpPr>
        <p:spPr>
          <a:xfrm>
            <a:off x="185738" y="569913"/>
            <a:ext cx="8780462" cy="1814512"/>
          </a:xfrm>
          <a:prstGeom prst="rect">
            <a:avLst/>
          </a:prstGeom>
          <a:noFill/>
          <a:ln w="9525">
            <a:noFill/>
          </a:ln>
        </p:spPr>
        <p:txBody>
          <a:bodyPr wrap="square" anchor="t">
            <a:spAutoFit/>
          </a:bodyPr>
          <a:p>
            <a:pPr indent="266700"/>
            <a:r>
              <a:rPr lang="en-US" altLang="zh-CN" sz="1600">
                <a:latin typeface="Times New Roman Regular" panose="02020503050405090304" charset="0"/>
                <a:ea typeface="宋体" charset="-122"/>
              </a:rPr>
              <a:t>Assumptions for connection and self-properties: </a:t>
            </a:r>
            <a:endParaRPr lang="en-US" altLang="zh-CN" sz="1600">
              <a:latin typeface="Times New Roman Regular" panose="02020503050405090304" charset="0"/>
              <a:ea typeface="宋体" charset="-122"/>
            </a:endParaRPr>
          </a:p>
          <a:p>
            <a:pPr indent="266700"/>
            <a:r>
              <a:rPr lang="en-US" altLang="zh-CN" sz="1600">
                <a:latin typeface="Times New Roman Regular" panose="02020503050405090304" charset="0"/>
                <a:ea typeface="宋体" charset="-122"/>
              </a:rPr>
              <a:t>1, The friction force at the joint of each component can be ignored.</a:t>
            </a:r>
            <a:endParaRPr lang="en-US" altLang="zh-CN" sz="1600">
              <a:latin typeface="Times New Roman Regular" panose="02020503050405090304" charset="0"/>
              <a:ea typeface="宋体" charset="-122"/>
            </a:endParaRPr>
          </a:p>
          <a:p>
            <a:pPr indent="266700"/>
            <a:r>
              <a:rPr lang="en-US" altLang="zh-CN" sz="1600">
                <a:latin typeface="Times New Roman Regular" panose="02020503050405090304" charset="0"/>
                <a:ea typeface="宋体" charset="-122"/>
              </a:rPr>
              <a:t>2, The force acting on the connecting rod is concentrated force and the inertial force acting on the center of mass as a concentrated force.</a:t>
            </a:r>
            <a:endParaRPr lang="en-US" altLang="zh-CN" sz="1600">
              <a:latin typeface="Times New Roman Regular" panose="02020503050405090304" charset="0"/>
              <a:ea typeface="宋体" charset="-122"/>
            </a:endParaRPr>
          </a:p>
          <a:p>
            <a:pPr indent="266700"/>
            <a:r>
              <a:rPr lang="en-US" altLang="zh-CN" sz="1600">
                <a:latin typeface="Times New Roman Regular" panose="02020503050405090304" charset="0"/>
                <a:ea typeface="宋体" charset="-122"/>
              </a:rPr>
              <a:t>3, The connecting rod force acts as a concentrated force at the middle point of the crank pin and the internal force acts as a concentrated force at the mass center of the crank.</a:t>
            </a:r>
            <a:endParaRPr lang="en-US" altLang="zh-CN" sz="1600">
              <a:latin typeface="Times New Roman Regular" panose="02020503050405090304" charset="0"/>
              <a:ea typeface="宋体" charset="-122"/>
            </a:endParaRPr>
          </a:p>
          <a:p>
            <a:pPr indent="266700"/>
            <a:r>
              <a:rPr lang="en-US" altLang="zh-CN" sz="1600">
                <a:latin typeface="Times New Roman Regular" panose="02020503050405090304" charset="0"/>
                <a:ea typeface="宋体" charset="-122"/>
              </a:rPr>
              <a:t>4, The mass distribution of the connecting rod is uniform, 0.5kg per 10mm.</a:t>
            </a:r>
            <a:endParaRPr lang="zh-CN" altLang="en-US" sz="1600">
              <a:latin typeface="Calibri" pitchFamily="34" charset="0"/>
              <a:ea typeface="宋体" charset="-122"/>
            </a:endParaRPr>
          </a:p>
        </p:txBody>
      </p:sp>
      <p:sp>
        <p:nvSpPr>
          <p:cNvPr id="37891" name="文本框 4"/>
          <p:cNvSpPr txBox="1"/>
          <p:nvPr/>
        </p:nvSpPr>
        <p:spPr>
          <a:xfrm>
            <a:off x="185738" y="2330450"/>
            <a:ext cx="3703637" cy="306388"/>
          </a:xfrm>
          <a:prstGeom prst="rect">
            <a:avLst/>
          </a:prstGeom>
          <a:noFill/>
          <a:ln w="9525">
            <a:noFill/>
          </a:ln>
        </p:spPr>
        <p:txBody>
          <a:bodyPr wrap="square" anchor="t">
            <a:spAutoFit/>
          </a:bodyPr>
          <a:p>
            <a:pPr indent="0"/>
            <a:r>
              <a:rPr lang="en-US" altLang="zh-CN" sz="1400">
                <a:solidFill>
                  <a:srgbClr val="000000"/>
                </a:solidFill>
                <a:latin typeface="Times New Roman Bold" panose="02020503050405090304" charset="0"/>
                <a:ea typeface="宋体" charset="-122"/>
              </a:rPr>
              <a:t>Known parameters and undetermined parameters</a:t>
            </a:r>
            <a:endParaRPr lang="zh-CN" altLang="en-US" sz="1400">
              <a:latin typeface="Calibri" pitchFamily="34" charset="0"/>
              <a:ea typeface="宋体" charset="-122"/>
            </a:endParaRPr>
          </a:p>
        </p:txBody>
      </p:sp>
      <p:sp>
        <p:nvSpPr>
          <p:cNvPr id="37892" name="文本框 5"/>
          <p:cNvSpPr txBox="1"/>
          <p:nvPr/>
        </p:nvSpPr>
        <p:spPr>
          <a:xfrm>
            <a:off x="185738" y="2636838"/>
            <a:ext cx="8948737" cy="2553335"/>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rPr>
              <a:t>m</a:t>
            </a:r>
            <a:r>
              <a:rPr lang="en-US" altLang="zh-CN" sz="1600" baseline="-25000">
                <a:latin typeface="Times New Roman Regular" panose="02020503050405090304" charset="0"/>
                <a:ea typeface="宋体" charset="-122"/>
              </a:rPr>
              <a:t>2</a:t>
            </a:r>
            <a:r>
              <a:rPr lang="en-US" altLang="zh-CN" sz="1600">
                <a:latin typeface="Times New Roman Regular" panose="02020503050405090304" charset="0"/>
                <a:ea typeface="宋体" charset="-122"/>
              </a:rPr>
              <a:t>=1.5 kg, m</a:t>
            </a:r>
            <a:r>
              <a:rPr lang="en-US" altLang="zh-CN" sz="1600" baseline="-25000">
                <a:latin typeface="Times New Roman Regular" panose="02020503050405090304" charset="0"/>
                <a:ea typeface="宋体" charset="-122"/>
              </a:rPr>
              <a:t>3</a:t>
            </a:r>
            <a:r>
              <a:rPr lang="en-US" altLang="zh-CN" sz="1600">
                <a:latin typeface="Times New Roman Regular" panose="02020503050405090304" charset="0"/>
                <a:ea typeface="宋体" charset="-122"/>
              </a:rPr>
              <a:t>=5 kg, m</a:t>
            </a:r>
            <a:r>
              <a:rPr lang="en-US" altLang="zh-CN" sz="1600" baseline="-25000">
                <a:latin typeface="Times New Roman Regular" panose="02020503050405090304" charset="0"/>
                <a:ea typeface="宋体" charset="-122"/>
              </a:rPr>
              <a:t>4</a:t>
            </a:r>
            <a:r>
              <a:rPr lang="en-US" altLang="zh-CN" sz="1600">
                <a:latin typeface="Times New Roman Regular" panose="02020503050405090304" charset="0"/>
                <a:ea typeface="宋体" charset="-122"/>
              </a:rPr>
              <a:t>=9.15 kg, m</a:t>
            </a:r>
            <a:r>
              <a:rPr lang="en-US" altLang="zh-CN" sz="1600" baseline="-25000">
                <a:latin typeface="Times New Roman Regular" panose="02020503050405090304" charset="0"/>
                <a:ea typeface="宋体" charset="-122"/>
              </a:rPr>
              <a:t>5</a:t>
            </a:r>
            <a:r>
              <a:rPr lang="en-US" altLang="zh-CN" sz="1600">
                <a:latin typeface="Times New Roman Regular" panose="02020503050405090304" charset="0"/>
                <a:ea typeface="宋体" charset="-122"/>
              </a:rPr>
              <a:t>=m</a:t>
            </a:r>
            <a:r>
              <a:rPr lang="en-US" altLang="zh-CN" sz="1600" baseline="-25000">
                <a:latin typeface="Times New Roman Regular" panose="02020503050405090304" charset="0"/>
                <a:ea typeface="宋体" charset="-122"/>
              </a:rPr>
              <a:t>6</a:t>
            </a:r>
            <a:r>
              <a:rPr lang="en-US" altLang="zh-CN" sz="1600">
                <a:latin typeface="Times New Roman Regular" panose="02020503050405090304" charset="0"/>
                <a:ea typeface="宋体" charset="-122"/>
              </a:rPr>
              <a:t>=5 kg; </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J</a:t>
            </a:r>
            <a:r>
              <a:rPr lang="en-US" altLang="zh-CN" sz="1600" baseline="-25000">
                <a:latin typeface="Times New Roman Regular" panose="02020503050405090304" charset="0"/>
                <a:ea typeface="宋体" charset="-122"/>
              </a:rPr>
              <a:t>3</a:t>
            </a:r>
            <a:r>
              <a:rPr lang="en-US" altLang="zh-CN" sz="1600">
                <a:latin typeface="Times New Roman Regular" panose="02020503050405090304" charset="0"/>
                <a:ea typeface="宋体" charset="-122"/>
              </a:rPr>
              <a:t>=0.00417 kg*m</a:t>
            </a:r>
            <a:r>
              <a:rPr lang="en-US" altLang="zh-CN" sz="1600" baseline="30000">
                <a:latin typeface="Times New Roman Regular" panose="02020503050405090304" charset="0"/>
                <a:ea typeface="宋体" charset="-122"/>
              </a:rPr>
              <a:t>2</a:t>
            </a:r>
            <a:r>
              <a:rPr lang="en-US" altLang="zh-CN" sz="1600">
                <a:latin typeface="Times New Roman Regular" panose="02020503050405090304" charset="0"/>
                <a:ea typeface="宋体" charset="-122"/>
              </a:rPr>
              <a:t>, J</a:t>
            </a:r>
            <a:r>
              <a:rPr lang="en-US" altLang="zh-CN" sz="1600" baseline="-25000">
                <a:latin typeface="Times New Roman Regular" panose="02020503050405090304" charset="0"/>
                <a:ea typeface="宋体" charset="-122"/>
              </a:rPr>
              <a:t>4</a:t>
            </a:r>
            <a:r>
              <a:rPr lang="en-US" altLang="zh-CN" sz="1600">
                <a:latin typeface="Times New Roman Regular" panose="02020503050405090304" charset="0"/>
                <a:ea typeface="宋体" charset="-122"/>
              </a:rPr>
              <a:t>=0.00345 kg*m</a:t>
            </a:r>
            <a:r>
              <a:rPr lang="en-US" altLang="zh-CN" sz="1600" baseline="30000">
                <a:latin typeface="Times New Roman Regular" panose="02020503050405090304" charset="0"/>
                <a:ea typeface="宋体" charset="-122"/>
              </a:rPr>
              <a:t>2</a:t>
            </a:r>
            <a:r>
              <a:rPr lang="en-US" altLang="zh-CN" sz="1600">
                <a:latin typeface="Times New Roman Regular" panose="02020503050405090304" charset="0"/>
                <a:ea typeface="宋体" charset="-122"/>
              </a:rPr>
              <a:t>, J</a:t>
            </a:r>
            <a:r>
              <a:rPr lang="en-US" altLang="zh-CN" sz="1600" baseline="-25000">
                <a:latin typeface="Times New Roman Regular" panose="02020503050405090304" charset="0"/>
                <a:ea typeface="宋体" charset="-122"/>
              </a:rPr>
              <a:t>5</a:t>
            </a:r>
            <a:r>
              <a:rPr lang="en-US" altLang="zh-CN" sz="1600">
                <a:latin typeface="Times New Roman Regular" panose="02020503050405090304" charset="0"/>
                <a:ea typeface="宋体" charset="-122"/>
              </a:rPr>
              <a:t>=J</a:t>
            </a:r>
            <a:r>
              <a:rPr lang="en-US" altLang="zh-CN" sz="1600" baseline="-25000">
                <a:latin typeface="Times New Roman Regular" panose="02020503050405090304" charset="0"/>
                <a:ea typeface="宋体" charset="-122"/>
              </a:rPr>
              <a:t>6</a:t>
            </a:r>
            <a:r>
              <a:rPr lang="en-US" altLang="zh-CN" sz="1600">
                <a:latin typeface="Times New Roman Regular" panose="02020503050405090304" charset="0"/>
                <a:ea typeface="宋体" charset="-122"/>
              </a:rPr>
              <a:t>=0.00417 kg*m</a:t>
            </a:r>
            <a:r>
              <a:rPr lang="en-US" altLang="zh-CN" sz="1600" baseline="30000">
                <a:latin typeface="Times New Roman Regular" panose="02020503050405090304" charset="0"/>
                <a:ea typeface="宋体" charset="-122"/>
              </a:rPr>
              <a:t>2</a:t>
            </a:r>
            <a:r>
              <a:rPr lang="en-US" altLang="zh-CN" sz="1600">
                <a:latin typeface="Times New Roman Regular" panose="02020503050405090304" charset="0"/>
                <a:ea typeface="宋体" charset="-122"/>
              </a:rPr>
              <a:t>.</a:t>
            </a:r>
            <a:endParaRPr lang="en-US" altLang="zh-CN" sz="1600">
              <a:latin typeface="Times New Roman Regular" panose="02020503050405090304" charset="0"/>
              <a:ea typeface="宋体" charset="-122"/>
            </a:endParaRPr>
          </a:p>
          <a:p>
            <a:pPr indent="0"/>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Length parameters of each components: </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L2=29 mm, Lc2=14.5 mm.</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L3=101 mm, Lc3=50.5 mm.</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L4=50mm,Lc4= 44.7mm. (mass center is located at the intersection of three central lines)</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L5=100 mm, Lc5=50 mm.</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L6=100 mm. Lc6=50 mm.</a:t>
            </a:r>
            <a:endParaRPr lang="en-US" altLang="zh-CN" sz="1600">
              <a:latin typeface="Times New Roman Regular" panose="02020503050405090304" charset="0"/>
              <a:ea typeface="宋体" charset="-122"/>
            </a:endParaRPr>
          </a:p>
          <a:p>
            <a:pPr indent="0"/>
            <a:r>
              <a:rPr lang="en-US" altLang="zh-CN" sz="1600">
                <a:latin typeface="Times New Roman Regular" panose="02020503050405090304" charset="0"/>
                <a:ea typeface="宋体" charset="-122"/>
              </a:rPr>
              <a:t>The angle between the connecting line of two frames and the positive half axis of x-axis is 34.56 degree.</a:t>
            </a:r>
            <a:endParaRPr lang="en-US" altLang="zh-CN" sz="1600">
              <a:latin typeface="Times New Roman Regular" panose="02020503050405090304" charset="0"/>
              <a:ea typeface="宋体" charset="-122"/>
            </a:endParaRPr>
          </a:p>
        </p:txBody>
      </p:sp>
    </p:spTree>
  </p:cSld>
  <p:clrMapOvr>
    <a:masterClrMapping/>
  </p:clrMapOvr>
  <p:transition spd="slow" advClick="0"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文本框 99"/>
          <p:cNvSpPr txBox="1"/>
          <p:nvPr/>
        </p:nvSpPr>
        <p:spPr>
          <a:xfrm>
            <a:off x="104775" y="133350"/>
            <a:ext cx="5080000" cy="460375"/>
          </a:xfrm>
          <a:prstGeom prst="rect">
            <a:avLst/>
          </a:prstGeom>
          <a:noFill/>
          <a:ln w="9525">
            <a:noFill/>
          </a:ln>
        </p:spPr>
        <p:txBody>
          <a:bodyPr anchor="t">
            <a:spAutoFit/>
          </a:bodyPr>
          <a:p>
            <a:pPr indent="0"/>
            <a:r>
              <a:rPr lang="en-US" altLang="zh-CN" sz="2400">
                <a:latin typeface="Times New Roman Regular" panose="02020503050405090304" charset="0"/>
                <a:ea typeface="宋体" charset="-122"/>
              </a:rPr>
              <a:t>Motion parameters of each components:</a:t>
            </a:r>
            <a:endParaRPr lang="zh-CN" altLang="en-US" sz="2400">
              <a:latin typeface="Calibri" pitchFamily="34" charset="0"/>
              <a:ea typeface="宋体" charset="-122"/>
            </a:endParaRPr>
          </a:p>
        </p:txBody>
      </p:sp>
      <p:sp>
        <p:nvSpPr>
          <p:cNvPr id="38914" name="文本框 2"/>
          <p:cNvSpPr txBox="1"/>
          <p:nvPr/>
        </p:nvSpPr>
        <p:spPr>
          <a:xfrm>
            <a:off x="104775" y="539750"/>
            <a:ext cx="6934200" cy="274638"/>
          </a:xfrm>
          <a:prstGeom prst="rect">
            <a:avLst/>
          </a:prstGeom>
          <a:noFill/>
          <a:ln w="9525">
            <a:noFill/>
          </a:ln>
        </p:spPr>
        <p:txBody>
          <a:bodyPr wrap="square" anchor="t">
            <a:spAutoFit/>
          </a:bodyPr>
          <a:p>
            <a:pPr indent="0"/>
            <a:r>
              <a:rPr lang="en-US" altLang="zh-CN" sz="1200">
                <a:latin typeface="Times New Roman Regular" panose="02020503050405090304" charset="0"/>
                <a:ea typeface="宋体" charset="-122"/>
              </a:rPr>
              <a:t>acceleration of the mass center of link 2:     ac2x=-(w2)2*(L2/2)*cos(θ2+θ),     ac2y=-(w2)2*(L2/2)*sin(θ2+θ)</a:t>
            </a:r>
            <a:endParaRPr lang="en-US" altLang="zh-CN" sz="1200">
              <a:latin typeface="Times New Roman Regular" panose="02020503050405090304" charset="0"/>
              <a:ea typeface="宋体" charset="-122"/>
            </a:endParaRPr>
          </a:p>
        </p:txBody>
      </p:sp>
      <p:grpSp>
        <p:nvGrpSpPr>
          <p:cNvPr id="38915" name="组合 4"/>
          <p:cNvGrpSpPr/>
          <p:nvPr/>
        </p:nvGrpSpPr>
        <p:grpSpPr>
          <a:xfrm>
            <a:off x="104775" y="814388"/>
            <a:ext cx="6934200" cy="912812"/>
            <a:chOff x="164" y="1283"/>
            <a:chExt cx="10920" cy="1437"/>
          </a:xfrm>
        </p:grpSpPr>
        <p:sp>
          <p:nvSpPr>
            <p:cNvPr id="38916" name="文本框 3"/>
            <p:cNvSpPr txBox="1"/>
            <p:nvPr/>
          </p:nvSpPr>
          <p:spPr>
            <a:xfrm>
              <a:off x="164" y="1283"/>
              <a:ext cx="10920" cy="434"/>
            </a:xfrm>
            <a:prstGeom prst="rect">
              <a:avLst/>
            </a:prstGeom>
            <a:noFill/>
            <a:ln w="9525">
              <a:noFill/>
            </a:ln>
          </p:spPr>
          <p:txBody>
            <a:bodyPr wrap="square" anchor="t">
              <a:spAutoFit/>
            </a:bodyPr>
            <a:p>
              <a:pPr indent="0"/>
              <a:r>
                <a:rPr lang="en-US" altLang="zh-CN" sz="1200">
                  <a:latin typeface="Times New Roman Regular" panose="02020503050405090304" charset="0"/>
                  <a:ea typeface="宋体" charset="-122"/>
                </a:rPr>
                <a:t>acceleration of the mass center of link 3:    </a:t>
              </a:r>
              <a:endParaRPr lang="en-US" altLang="zh-CN" sz="1200">
                <a:latin typeface="Times New Roman Regular" panose="02020503050405090304" charset="0"/>
                <a:ea typeface="宋体" charset="-122"/>
              </a:endParaRPr>
            </a:p>
          </p:txBody>
        </p:sp>
        <p:pic>
          <p:nvPicPr>
            <p:cNvPr id="38917" name="图片 8"/>
            <p:cNvPicPr>
              <a:picLocks noChangeAspect="1"/>
            </p:cNvPicPr>
            <p:nvPr/>
          </p:nvPicPr>
          <p:blipFill>
            <a:blip r:embed="rId1"/>
            <a:stretch>
              <a:fillRect/>
            </a:stretch>
          </p:blipFill>
          <p:spPr>
            <a:xfrm>
              <a:off x="300" y="1717"/>
              <a:ext cx="5511" cy="1003"/>
            </a:xfrm>
            <a:prstGeom prst="rect">
              <a:avLst/>
            </a:prstGeom>
            <a:noFill/>
            <a:ln w="9525">
              <a:noFill/>
            </a:ln>
          </p:spPr>
        </p:pic>
      </p:grpSp>
      <p:grpSp>
        <p:nvGrpSpPr>
          <p:cNvPr id="38918" name="组合 9"/>
          <p:cNvGrpSpPr/>
          <p:nvPr/>
        </p:nvGrpSpPr>
        <p:grpSpPr>
          <a:xfrm>
            <a:off x="104775" y="1727200"/>
            <a:ext cx="5394325" cy="923925"/>
            <a:chOff x="164" y="2720"/>
            <a:chExt cx="8496" cy="1454"/>
          </a:xfrm>
        </p:grpSpPr>
        <p:sp>
          <p:nvSpPr>
            <p:cNvPr id="38919" name="文本框 5"/>
            <p:cNvSpPr txBox="1"/>
            <p:nvPr/>
          </p:nvSpPr>
          <p:spPr>
            <a:xfrm>
              <a:off x="164" y="2720"/>
              <a:ext cx="8000" cy="410"/>
            </a:xfrm>
            <a:prstGeom prst="rect">
              <a:avLst/>
            </a:prstGeom>
            <a:noFill/>
            <a:ln w="9525">
              <a:noFill/>
            </a:ln>
          </p:spPr>
          <p:txBody>
            <a:bodyPr anchor="t">
              <a:spAutoFit/>
            </a:bodyPr>
            <a:p>
              <a:pPr indent="0"/>
              <a:r>
                <a:rPr lang="en-US" altLang="zh-CN" sz="1100">
                  <a:latin typeface="Times New Roman Regular" panose="02020503050405090304" charset="0"/>
                  <a:ea typeface="宋体" charset="-122"/>
                </a:rPr>
                <a:t>acceleration of the mass center of link 4:</a:t>
              </a:r>
              <a:endParaRPr lang="zh-CN" altLang="en-US">
                <a:latin typeface="Calibri" pitchFamily="34" charset="0"/>
                <a:ea typeface="宋体" charset="-122"/>
              </a:endParaRPr>
            </a:p>
          </p:txBody>
        </p:sp>
        <p:pic>
          <p:nvPicPr>
            <p:cNvPr id="38920" name="图片 9"/>
            <p:cNvPicPr>
              <a:picLocks noChangeAspect="1"/>
            </p:cNvPicPr>
            <p:nvPr/>
          </p:nvPicPr>
          <p:blipFill>
            <a:blip r:embed="rId2"/>
            <a:stretch>
              <a:fillRect/>
            </a:stretch>
          </p:blipFill>
          <p:spPr>
            <a:xfrm>
              <a:off x="300" y="3130"/>
              <a:ext cx="8361" cy="1045"/>
            </a:xfrm>
            <a:prstGeom prst="rect">
              <a:avLst/>
            </a:prstGeom>
            <a:noFill/>
            <a:ln w="9525">
              <a:noFill/>
            </a:ln>
          </p:spPr>
        </p:pic>
      </p:grpSp>
      <p:grpSp>
        <p:nvGrpSpPr>
          <p:cNvPr id="38921" name="组合 8"/>
          <p:cNvGrpSpPr/>
          <p:nvPr/>
        </p:nvGrpSpPr>
        <p:grpSpPr>
          <a:xfrm>
            <a:off x="104775" y="2587625"/>
            <a:ext cx="5080000" cy="904875"/>
            <a:chOff x="164" y="3922"/>
            <a:chExt cx="8000" cy="1424"/>
          </a:xfrm>
        </p:grpSpPr>
        <p:sp>
          <p:nvSpPr>
            <p:cNvPr id="38922" name="文本框 6"/>
            <p:cNvSpPr txBox="1"/>
            <p:nvPr/>
          </p:nvSpPr>
          <p:spPr>
            <a:xfrm>
              <a:off x="164" y="3922"/>
              <a:ext cx="8000" cy="410"/>
            </a:xfrm>
            <a:prstGeom prst="rect">
              <a:avLst/>
            </a:prstGeom>
            <a:noFill/>
            <a:ln w="9525">
              <a:noFill/>
            </a:ln>
          </p:spPr>
          <p:txBody>
            <a:bodyPr wrap="square" anchor="t">
              <a:spAutoFit/>
            </a:bodyPr>
            <a:p>
              <a:pPr indent="0"/>
              <a:r>
                <a:rPr lang="en-US" altLang="zh-CN" sz="1100">
                  <a:latin typeface="Times New Roman Regular" panose="02020503050405090304" charset="0"/>
                  <a:ea typeface="宋体" charset="-122"/>
                </a:rPr>
                <a:t>acceleration of the mass center of link 5:</a:t>
              </a:r>
              <a:endParaRPr lang="zh-CN" altLang="en-US">
                <a:latin typeface="Calibri" pitchFamily="34" charset="0"/>
                <a:ea typeface="宋体" charset="-122"/>
              </a:endParaRPr>
            </a:p>
          </p:txBody>
        </p:sp>
        <p:pic>
          <p:nvPicPr>
            <p:cNvPr id="38923" name="图片 10"/>
            <p:cNvPicPr>
              <a:picLocks noChangeAspect="1"/>
            </p:cNvPicPr>
            <p:nvPr/>
          </p:nvPicPr>
          <p:blipFill>
            <a:blip r:embed="rId3"/>
            <a:stretch>
              <a:fillRect/>
            </a:stretch>
          </p:blipFill>
          <p:spPr>
            <a:xfrm>
              <a:off x="300" y="4332"/>
              <a:ext cx="6521" cy="1015"/>
            </a:xfrm>
            <a:prstGeom prst="rect">
              <a:avLst/>
            </a:prstGeom>
            <a:noFill/>
            <a:ln w="9525">
              <a:noFill/>
            </a:ln>
          </p:spPr>
        </p:pic>
      </p:grpSp>
      <p:grpSp>
        <p:nvGrpSpPr>
          <p:cNvPr id="38924" name="组合 10"/>
          <p:cNvGrpSpPr/>
          <p:nvPr/>
        </p:nvGrpSpPr>
        <p:grpSpPr>
          <a:xfrm>
            <a:off x="104775" y="3486150"/>
            <a:ext cx="5080000" cy="833438"/>
            <a:chOff x="164" y="5261"/>
            <a:chExt cx="8000" cy="1313"/>
          </a:xfrm>
        </p:grpSpPr>
        <p:sp>
          <p:nvSpPr>
            <p:cNvPr id="38925" name="文本框 7"/>
            <p:cNvSpPr txBox="1"/>
            <p:nvPr/>
          </p:nvSpPr>
          <p:spPr>
            <a:xfrm>
              <a:off x="164" y="5261"/>
              <a:ext cx="8000" cy="410"/>
            </a:xfrm>
            <a:prstGeom prst="rect">
              <a:avLst/>
            </a:prstGeom>
            <a:noFill/>
            <a:ln w="9525">
              <a:noFill/>
            </a:ln>
          </p:spPr>
          <p:txBody>
            <a:bodyPr anchor="t">
              <a:spAutoFit/>
            </a:bodyPr>
            <a:p>
              <a:pPr indent="0"/>
              <a:r>
                <a:rPr lang="en-US" altLang="zh-CN" sz="1100">
                  <a:latin typeface="Times New Roman Regular" panose="02020503050405090304" charset="0"/>
                  <a:ea typeface="宋体" charset="-122"/>
                </a:rPr>
                <a:t>acceleration of the mass center of link 6:</a:t>
              </a:r>
              <a:endParaRPr lang="zh-CN" altLang="en-US">
                <a:latin typeface="Calibri" pitchFamily="34" charset="0"/>
                <a:ea typeface="宋体" charset="-122"/>
              </a:endParaRPr>
            </a:p>
          </p:txBody>
        </p:sp>
        <p:pic>
          <p:nvPicPr>
            <p:cNvPr id="38926" name="图片 11"/>
            <p:cNvPicPr>
              <a:picLocks noChangeAspect="1"/>
            </p:cNvPicPr>
            <p:nvPr/>
          </p:nvPicPr>
          <p:blipFill>
            <a:blip r:embed="rId4"/>
            <a:stretch>
              <a:fillRect/>
            </a:stretch>
          </p:blipFill>
          <p:spPr>
            <a:xfrm>
              <a:off x="300" y="5750"/>
              <a:ext cx="6488" cy="824"/>
            </a:xfrm>
            <a:prstGeom prst="rect">
              <a:avLst/>
            </a:prstGeom>
            <a:noFill/>
            <a:ln w="9525">
              <a:noFill/>
            </a:ln>
          </p:spPr>
        </p:pic>
      </p:grpSp>
      <p:sp>
        <p:nvSpPr>
          <p:cNvPr id="12" name="文本框 11"/>
          <p:cNvSpPr txBox="1"/>
          <p:nvPr/>
        </p:nvSpPr>
        <p:spPr>
          <a:xfrm>
            <a:off x="104775" y="4368800"/>
            <a:ext cx="5080000" cy="252413"/>
          </a:xfrm>
          <a:prstGeom prst="rect">
            <a:avLst/>
          </a:prstGeom>
          <a:noFill/>
          <a:ln w="9525">
            <a:noFill/>
          </a:ln>
        </p:spPr>
        <p:txBody>
          <a:bodyPr>
            <a:spAutoFit/>
          </a:bodyPr>
          <a:p>
            <a:pPr fontAlgn="auto"/>
            <a:r>
              <a:rPr lang="en-US" altLang="zh-CN" sz="1050" b="0" noProof="1">
                <a:latin typeface="Calibri" pitchFamily="34" charset="0"/>
                <a:ea typeface="+mn-ea"/>
                <a:cs typeface="Calibri" pitchFamily="34" charset="0"/>
              </a:rPr>
              <a:t>corresponding moment of inertia:  Mc3= -J3*a3;  Mc4= -J4*a4;  Mc5=-J5*a5</a:t>
            </a:r>
            <a:endParaRPr lang="en-US" altLang="zh-CN" sz="1050" b="0" noProof="1">
              <a:latin typeface="Calibri" pitchFamily="34" charset="0"/>
              <a:cs typeface="Calibri" pitchFamily="34" charset="0"/>
            </a:endParaRPr>
          </a:p>
        </p:txBody>
      </p:sp>
      <p:sp>
        <p:nvSpPr>
          <p:cNvPr id="13" name="文本框 12"/>
          <p:cNvSpPr txBox="1"/>
          <p:nvPr/>
        </p:nvSpPr>
        <p:spPr>
          <a:xfrm>
            <a:off x="4810125" y="2651125"/>
            <a:ext cx="5080000" cy="2244725"/>
          </a:xfrm>
          <a:prstGeom prst="rect">
            <a:avLst/>
          </a:prstGeom>
          <a:noFill/>
          <a:ln w="9525">
            <a:noFill/>
          </a:ln>
        </p:spPr>
        <p:txBody>
          <a:bodyPr anchor="t">
            <a:spAutoFit/>
          </a:bodyPr>
          <a:p>
            <a:pPr indent="266700"/>
            <a:r>
              <a:rPr lang="en-US" altLang="zh-CN" sz="1400">
                <a:latin typeface="Times New Roman Regular" panose="02020503050405090304" charset="0"/>
                <a:ea typeface="宋体" charset="-122"/>
              </a:rPr>
              <a:t>Parameters to be solved:</a:t>
            </a:r>
            <a:endParaRPr lang="en-US" altLang="zh-CN" sz="1400">
              <a:latin typeface="Calibri" pitchFamily="34" charset="0"/>
              <a:ea typeface="宋体" charset="-122"/>
            </a:endParaRPr>
          </a:p>
          <a:p>
            <a:pPr indent="266700"/>
            <a:r>
              <a:rPr lang="en-US" altLang="zh-CN" sz="1400">
                <a:latin typeface="Calibri" pitchFamily="34" charset="0"/>
                <a:ea typeface="宋体" charset="-122"/>
              </a:rPr>
              <a:t>Unknown forces of each pairs:</a:t>
            </a:r>
            <a:endParaRPr lang="en-US" altLang="zh-CN" sz="1400">
              <a:latin typeface="Calibri" pitchFamily="34" charset="0"/>
              <a:ea typeface="宋体" charset="-122"/>
            </a:endParaRPr>
          </a:p>
          <a:p>
            <a:pPr indent="266700"/>
            <a:r>
              <a:rPr lang="en-US" altLang="zh-CN" sz="1400">
                <a:latin typeface="Calibri" pitchFamily="34" charset="0"/>
                <a:ea typeface="宋体" charset="-122"/>
              </a:rPr>
              <a:t>the force between the frame and link 2: F</a:t>
            </a:r>
            <a:r>
              <a:rPr lang="en-US" altLang="zh-CN" sz="1400" baseline="-25000">
                <a:latin typeface="Calibri" pitchFamily="34" charset="0"/>
                <a:ea typeface="宋体" charset="-122"/>
              </a:rPr>
              <a:t>12x </a:t>
            </a:r>
            <a:r>
              <a:rPr lang="en-US" altLang="zh-CN" sz="1400">
                <a:latin typeface="Calibri" pitchFamily="34" charset="0"/>
                <a:ea typeface="宋体" charset="-122"/>
              </a:rPr>
              <a:t>and F</a:t>
            </a:r>
            <a:r>
              <a:rPr lang="en-US" altLang="zh-CN" sz="1400" baseline="-25000">
                <a:latin typeface="Calibri" pitchFamily="34" charset="0"/>
                <a:ea typeface="宋体" charset="-122"/>
              </a:rPr>
              <a:t>12y</a:t>
            </a:r>
            <a:r>
              <a:rPr lang="en-US" altLang="zh-CN" sz="1400">
                <a:latin typeface="Calibri" pitchFamily="34" charset="0"/>
                <a:ea typeface="宋体" charset="-122"/>
              </a:rPr>
              <a:t>;</a:t>
            </a:r>
            <a:endParaRPr lang="en-US" altLang="zh-CN" sz="1400">
              <a:latin typeface="Calibri" pitchFamily="34" charset="0"/>
              <a:ea typeface="宋体" charset="-122"/>
            </a:endParaRPr>
          </a:p>
          <a:p>
            <a:pPr indent="266700"/>
            <a:r>
              <a:rPr lang="en-US" altLang="zh-CN" sz="1400">
                <a:latin typeface="Calibri" pitchFamily="34" charset="0"/>
                <a:ea typeface="宋体" charset="-122"/>
              </a:rPr>
              <a:t>the force between the frame and link 6: F</a:t>
            </a:r>
            <a:r>
              <a:rPr lang="en-US" altLang="zh-CN" sz="1400" baseline="-25000">
                <a:latin typeface="Calibri" pitchFamily="34" charset="0"/>
                <a:ea typeface="宋体" charset="-122"/>
              </a:rPr>
              <a:t>16x </a:t>
            </a:r>
            <a:r>
              <a:rPr lang="en-US" altLang="zh-CN" sz="1400">
                <a:latin typeface="Calibri" pitchFamily="34" charset="0"/>
                <a:ea typeface="宋体" charset="-122"/>
              </a:rPr>
              <a:t>and F</a:t>
            </a:r>
            <a:r>
              <a:rPr lang="en-US" altLang="zh-CN" sz="1400" baseline="-25000">
                <a:latin typeface="Calibri" pitchFamily="34" charset="0"/>
                <a:ea typeface="宋体" charset="-122"/>
              </a:rPr>
              <a:t>16y</a:t>
            </a:r>
            <a:r>
              <a:rPr lang="en-US" altLang="zh-CN" sz="1400">
                <a:latin typeface="Calibri" pitchFamily="34" charset="0"/>
                <a:ea typeface="宋体" charset="-122"/>
              </a:rPr>
              <a:t>;</a:t>
            </a:r>
            <a:endParaRPr lang="en-US" altLang="zh-CN" sz="1400">
              <a:latin typeface="Calibri" pitchFamily="34" charset="0"/>
              <a:ea typeface="宋体" charset="-122"/>
            </a:endParaRPr>
          </a:p>
          <a:p>
            <a:pPr indent="266700"/>
            <a:r>
              <a:rPr lang="en-US" altLang="zh-CN" sz="1400">
                <a:latin typeface="Calibri" pitchFamily="34" charset="0"/>
                <a:ea typeface="宋体" charset="-122"/>
              </a:rPr>
              <a:t>the force between the frame and link 4: F</a:t>
            </a:r>
            <a:r>
              <a:rPr lang="en-US" altLang="zh-CN" sz="1400" baseline="-25000">
                <a:latin typeface="Calibri" pitchFamily="34" charset="0"/>
                <a:ea typeface="宋体" charset="-122"/>
              </a:rPr>
              <a:t>14x </a:t>
            </a:r>
            <a:r>
              <a:rPr lang="en-US" altLang="zh-CN" sz="1400">
                <a:latin typeface="Calibri" pitchFamily="34" charset="0"/>
                <a:ea typeface="宋体" charset="-122"/>
              </a:rPr>
              <a:t>and F</a:t>
            </a:r>
            <a:r>
              <a:rPr lang="en-US" altLang="zh-CN" sz="1400" baseline="-25000">
                <a:latin typeface="Calibri" pitchFamily="34" charset="0"/>
                <a:ea typeface="宋体" charset="-122"/>
              </a:rPr>
              <a:t>14y</a:t>
            </a:r>
            <a:r>
              <a:rPr lang="en-US" altLang="zh-CN" sz="1400">
                <a:latin typeface="Calibri" pitchFamily="34" charset="0"/>
                <a:ea typeface="宋体" charset="-122"/>
              </a:rPr>
              <a:t>;</a:t>
            </a:r>
            <a:endParaRPr lang="en-US" altLang="zh-CN" sz="1400">
              <a:latin typeface="Calibri" pitchFamily="34" charset="0"/>
              <a:ea typeface="宋体" charset="-122"/>
            </a:endParaRPr>
          </a:p>
          <a:p>
            <a:pPr indent="266700"/>
            <a:r>
              <a:rPr lang="en-US" altLang="zh-CN" sz="1400">
                <a:latin typeface="Calibri" pitchFamily="34" charset="0"/>
                <a:ea typeface="宋体" charset="-122"/>
              </a:rPr>
              <a:t>reaction force between link 2 and link 3: F</a:t>
            </a:r>
            <a:r>
              <a:rPr lang="en-US" altLang="zh-CN" sz="1400" baseline="-25000">
                <a:latin typeface="Calibri" pitchFamily="34" charset="0"/>
                <a:ea typeface="宋体" charset="-122"/>
              </a:rPr>
              <a:t>23x</a:t>
            </a:r>
            <a:r>
              <a:rPr lang="en-US" altLang="zh-CN" sz="1400">
                <a:latin typeface="Calibri" pitchFamily="34" charset="0"/>
                <a:ea typeface="宋体" charset="-122"/>
              </a:rPr>
              <a:t> and F</a:t>
            </a:r>
            <a:r>
              <a:rPr lang="en-US" altLang="zh-CN" sz="1400" baseline="-25000">
                <a:latin typeface="Calibri" pitchFamily="34" charset="0"/>
                <a:ea typeface="宋体" charset="-122"/>
              </a:rPr>
              <a:t>23y</a:t>
            </a:r>
            <a:r>
              <a:rPr lang="en-US" altLang="zh-CN" sz="1400">
                <a:latin typeface="Calibri" pitchFamily="34" charset="0"/>
                <a:ea typeface="宋体" charset="-122"/>
              </a:rPr>
              <a:t>;</a:t>
            </a:r>
            <a:endParaRPr lang="en-US" altLang="zh-CN" sz="1400">
              <a:latin typeface="Calibri" pitchFamily="34" charset="0"/>
              <a:ea typeface="宋体" charset="-122"/>
            </a:endParaRPr>
          </a:p>
          <a:p>
            <a:pPr indent="266700"/>
            <a:r>
              <a:rPr lang="en-US" altLang="zh-CN" sz="1400">
                <a:latin typeface="Calibri" pitchFamily="34" charset="0"/>
                <a:ea typeface="宋体" charset="-122"/>
              </a:rPr>
              <a:t>reaction force between link 3 and link 4: F</a:t>
            </a:r>
            <a:r>
              <a:rPr lang="en-US" altLang="zh-CN" sz="1400" baseline="-25000">
                <a:latin typeface="Calibri" pitchFamily="34" charset="0"/>
                <a:ea typeface="宋体" charset="-122"/>
              </a:rPr>
              <a:t>34x</a:t>
            </a:r>
            <a:r>
              <a:rPr lang="en-US" altLang="zh-CN" sz="1400">
                <a:latin typeface="Calibri" pitchFamily="34" charset="0"/>
                <a:ea typeface="宋体" charset="-122"/>
              </a:rPr>
              <a:t> and F</a:t>
            </a:r>
            <a:r>
              <a:rPr lang="en-US" altLang="zh-CN" sz="1400" baseline="-25000">
                <a:latin typeface="Calibri" pitchFamily="34" charset="0"/>
                <a:ea typeface="宋体" charset="-122"/>
              </a:rPr>
              <a:t>34y</a:t>
            </a:r>
            <a:r>
              <a:rPr lang="en-US" altLang="zh-CN" sz="1400">
                <a:latin typeface="Calibri" pitchFamily="34" charset="0"/>
                <a:ea typeface="宋体" charset="-122"/>
              </a:rPr>
              <a:t>;</a:t>
            </a:r>
            <a:endParaRPr lang="en-US" altLang="zh-CN" sz="1400">
              <a:latin typeface="Calibri" pitchFamily="34" charset="0"/>
              <a:ea typeface="宋体" charset="-122"/>
            </a:endParaRPr>
          </a:p>
          <a:p>
            <a:pPr indent="266700"/>
            <a:r>
              <a:rPr lang="en-US" altLang="zh-CN" sz="1400">
                <a:latin typeface="Calibri" pitchFamily="34" charset="0"/>
                <a:ea typeface="宋体" charset="-122"/>
              </a:rPr>
              <a:t>reaction force between link 4 and link 5: F</a:t>
            </a:r>
            <a:r>
              <a:rPr lang="en-US" altLang="zh-CN" sz="1400" baseline="-25000">
                <a:latin typeface="Calibri" pitchFamily="34" charset="0"/>
                <a:ea typeface="宋体" charset="-122"/>
              </a:rPr>
              <a:t>45x</a:t>
            </a:r>
            <a:r>
              <a:rPr lang="en-US" altLang="zh-CN" sz="1400">
                <a:latin typeface="Calibri" pitchFamily="34" charset="0"/>
                <a:ea typeface="宋体" charset="-122"/>
              </a:rPr>
              <a:t> and F</a:t>
            </a:r>
            <a:r>
              <a:rPr lang="en-US" altLang="zh-CN" sz="1400" baseline="-25000">
                <a:latin typeface="Calibri" pitchFamily="34" charset="0"/>
                <a:ea typeface="宋体" charset="-122"/>
              </a:rPr>
              <a:t>45y</a:t>
            </a:r>
            <a:r>
              <a:rPr lang="en-US" altLang="zh-CN" sz="1400">
                <a:latin typeface="Calibri" pitchFamily="34" charset="0"/>
                <a:ea typeface="宋体" charset="-122"/>
              </a:rPr>
              <a:t>;</a:t>
            </a:r>
            <a:endParaRPr lang="en-US" altLang="zh-CN" sz="1400">
              <a:latin typeface="Calibri" pitchFamily="34" charset="0"/>
              <a:ea typeface="宋体" charset="-122"/>
            </a:endParaRPr>
          </a:p>
          <a:p>
            <a:pPr indent="266700"/>
            <a:r>
              <a:rPr lang="en-US" altLang="zh-CN" sz="1400">
                <a:latin typeface="Calibri" pitchFamily="34" charset="0"/>
                <a:ea typeface="宋体" charset="-122"/>
              </a:rPr>
              <a:t>reaction force between link 5 and link 6: F</a:t>
            </a:r>
            <a:r>
              <a:rPr lang="en-US" altLang="zh-CN" sz="1400" baseline="-25000">
                <a:latin typeface="Calibri" pitchFamily="34" charset="0"/>
                <a:ea typeface="宋体" charset="-122"/>
              </a:rPr>
              <a:t>56x</a:t>
            </a:r>
            <a:r>
              <a:rPr lang="en-US" altLang="zh-CN" sz="1400">
                <a:latin typeface="Calibri" pitchFamily="34" charset="0"/>
                <a:ea typeface="宋体" charset="-122"/>
              </a:rPr>
              <a:t> and F</a:t>
            </a:r>
            <a:r>
              <a:rPr lang="en-US" altLang="zh-CN" sz="1400" baseline="-25000">
                <a:latin typeface="Calibri" pitchFamily="34" charset="0"/>
                <a:ea typeface="宋体" charset="-122"/>
              </a:rPr>
              <a:t>56y</a:t>
            </a:r>
            <a:r>
              <a:rPr lang="en-US" altLang="zh-CN" sz="1400">
                <a:latin typeface="Calibri" pitchFamily="34" charset="0"/>
                <a:ea typeface="宋体" charset="-122"/>
              </a:rPr>
              <a:t>;</a:t>
            </a:r>
            <a:endParaRPr lang="en-US" altLang="zh-CN" sz="1400">
              <a:latin typeface="Calibri" pitchFamily="34" charset="0"/>
              <a:ea typeface="宋体" charset="-122"/>
            </a:endParaRPr>
          </a:p>
          <a:p>
            <a:pPr indent="266700"/>
            <a:r>
              <a:rPr lang="en-US" altLang="zh-CN" sz="1400">
                <a:latin typeface="Calibri" pitchFamily="34" charset="0"/>
                <a:ea typeface="宋体" charset="-122"/>
              </a:rPr>
              <a:t>Unknown balance torque M</a:t>
            </a:r>
            <a:r>
              <a:rPr lang="en-US" altLang="zh-CN" sz="1400" baseline="-25000">
                <a:latin typeface="Calibri" pitchFamily="34" charset="0"/>
                <a:ea typeface="宋体" charset="-122"/>
              </a:rPr>
              <a:t>c2</a:t>
            </a:r>
            <a:r>
              <a:rPr lang="en-US" altLang="zh-CN" sz="1400">
                <a:latin typeface="Calibri" pitchFamily="34" charset="0"/>
                <a:ea typeface="宋体" charset="-122"/>
              </a:rPr>
              <a:t>;</a:t>
            </a:r>
            <a:endParaRPr lang="zh-CN" altLang="en-US" sz="1400">
              <a:latin typeface="Calibri" pitchFamily="34" charset="0"/>
              <a:ea typeface="宋体" charset="-122"/>
            </a:endParaRPr>
          </a:p>
        </p:txBody>
      </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框 99"/>
          <p:cNvSpPr txBox="1"/>
          <p:nvPr/>
        </p:nvSpPr>
        <p:spPr>
          <a:xfrm>
            <a:off x="209550" y="133350"/>
            <a:ext cx="5080000" cy="400050"/>
          </a:xfrm>
          <a:prstGeom prst="rect">
            <a:avLst/>
          </a:prstGeom>
          <a:noFill/>
          <a:ln w="9525">
            <a:noFill/>
          </a:ln>
        </p:spPr>
        <p:txBody>
          <a:bodyPr anchor="t">
            <a:spAutoFit/>
          </a:bodyPr>
          <a:p>
            <a:pPr indent="0"/>
            <a:r>
              <a:rPr lang="en-US" altLang="zh-CN" sz="2000">
                <a:solidFill>
                  <a:srgbClr val="000000"/>
                </a:solidFill>
                <a:latin typeface="Times New Roman Bold" panose="02020503050405090304" charset="0"/>
                <a:ea typeface="宋体" charset="-122"/>
              </a:rPr>
              <a:t>Force analyze of each component</a:t>
            </a:r>
            <a:endParaRPr lang="zh-CN" altLang="en-US" sz="2000">
              <a:latin typeface="Calibri" pitchFamily="34" charset="0"/>
              <a:ea typeface="宋体" charset="-122"/>
            </a:endParaRPr>
          </a:p>
        </p:txBody>
      </p:sp>
      <p:sp>
        <p:nvSpPr>
          <p:cNvPr id="39938" name="文本框 2"/>
          <p:cNvSpPr txBox="1"/>
          <p:nvPr/>
        </p:nvSpPr>
        <p:spPr>
          <a:xfrm>
            <a:off x="209550" y="595313"/>
            <a:ext cx="2286000" cy="260350"/>
          </a:xfrm>
          <a:prstGeom prst="rect">
            <a:avLst/>
          </a:prstGeom>
          <a:noFill/>
          <a:ln w="9525">
            <a:noFill/>
          </a:ln>
        </p:spPr>
        <p:txBody>
          <a:bodyPr wrap="square" anchor="t">
            <a:spAutoFit/>
          </a:bodyPr>
          <a:p>
            <a:pPr indent="0"/>
            <a:r>
              <a:rPr lang="en-US" altLang="zh-CN" sz="1100">
                <a:solidFill>
                  <a:srgbClr val="000000"/>
                </a:solidFill>
                <a:latin typeface="Times New Roman Bold" panose="02020503050405090304" charset="0"/>
                <a:ea typeface="宋体" charset="-122"/>
              </a:rPr>
              <a:t>Force analysis of link 2:</a:t>
            </a:r>
            <a:endParaRPr lang="zh-CN" altLang="en-US">
              <a:latin typeface="Calibri" pitchFamily="34" charset="0"/>
              <a:ea typeface="宋体" charset="-122"/>
            </a:endParaRPr>
          </a:p>
        </p:txBody>
      </p:sp>
      <p:grpSp>
        <p:nvGrpSpPr>
          <p:cNvPr id="39939" name="组合 6"/>
          <p:cNvGrpSpPr/>
          <p:nvPr/>
        </p:nvGrpSpPr>
        <p:grpSpPr>
          <a:xfrm>
            <a:off x="209550" y="855663"/>
            <a:ext cx="6934200" cy="3825875"/>
            <a:chOff x="330" y="1348"/>
            <a:chExt cx="10920" cy="6024"/>
          </a:xfrm>
        </p:grpSpPr>
        <p:grpSp>
          <p:nvGrpSpPr>
            <p:cNvPr id="39940" name="组合 4"/>
            <p:cNvGrpSpPr/>
            <p:nvPr/>
          </p:nvGrpSpPr>
          <p:grpSpPr>
            <a:xfrm>
              <a:off x="330" y="1348"/>
              <a:ext cx="10920" cy="5106"/>
              <a:chOff x="330" y="1348"/>
              <a:chExt cx="10920" cy="5106"/>
            </a:xfrm>
          </p:grpSpPr>
          <p:pic>
            <p:nvPicPr>
              <p:cNvPr id="39941" name="图片 2"/>
              <p:cNvPicPr>
                <a:picLocks noChangeAspect="1"/>
              </p:cNvPicPr>
              <p:nvPr/>
            </p:nvPicPr>
            <p:blipFill>
              <a:blip r:embed="rId1"/>
              <a:stretch>
                <a:fillRect/>
              </a:stretch>
            </p:blipFill>
            <p:spPr>
              <a:xfrm>
                <a:off x="330" y="1348"/>
                <a:ext cx="10920" cy="5106"/>
              </a:xfrm>
              <a:prstGeom prst="rect">
                <a:avLst/>
              </a:prstGeom>
              <a:noFill/>
              <a:ln w="9525">
                <a:noFill/>
              </a:ln>
            </p:spPr>
          </p:pic>
          <p:sp>
            <p:nvSpPr>
              <p:cNvPr id="39942" name="文本框 3"/>
              <p:cNvSpPr txBox="1"/>
              <p:nvPr/>
            </p:nvSpPr>
            <p:spPr>
              <a:xfrm>
                <a:off x="3390" y="1348"/>
                <a:ext cx="7861" cy="1501"/>
              </a:xfrm>
              <a:prstGeom prst="rect">
                <a:avLst/>
              </a:prstGeom>
              <a:noFill/>
              <a:ln w="9525">
                <a:noFill/>
              </a:ln>
            </p:spPr>
            <p:txBody>
              <a:bodyPr wrap="square" anchor="t">
                <a:spAutoFit/>
              </a:bodyPr>
              <a:p>
                <a:pPr indent="0"/>
                <a:r>
                  <a:rPr lang="en-US" altLang="zh-CN" sz="1400">
                    <a:latin typeface="Calibri" pitchFamily="34" charset="0"/>
                    <a:ea typeface="宋体" charset="-122"/>
                  </a:rPr>
                  <a:t>F</a:t>
                </a:r>
                <a:r>
                  <a:rPr lang="en-US" altLang="zh-CN" sz="1400" baseline="-25000">
                    <a:latin typeface="Calibri" pitchFamily="34" charset="0"/>
                    <a:ea typeface="宋体" charset="-122"/>
                  </a:rPr>
                  <a:t>12x </a:t>
                </a:r>
                <a:r>
                  <a:rPr lang="en-US" altLang="zh-CN" sz="1400">
                    <a:latin typeface="Calibri" pitchFamily="34" charset="0"/>
                    <a:ea typeface="宋体" charset="-122"/>
                  </a:rPr>
                  <a:t>+ F</a:t>
                </a:r>
                <a:r>
                  <a:rPr lang="en-US" altLang="zh-CN" sz="1400" baseline="-25000">
                    <a:latin typeface="Calibri" pitchFamily="34" charset="0"/>
                    <a:ea typeface="宋体" charset="-122"/>
                  </a:rPr>
                  <a:t>c2x</a:t>
                </a:r>
                <a:r>
                  <a:rPr lang="en-US" altLang="zh-CN" sz="1400">
                    <a:latin typeface="Calibri" pitchFamily="34" charset="0"/>
                    <a:ea typeface="宋体" charset="-122"/>
                  </a:rPr>
                  <a:t> + F</a:t>
                </a:r>
                <a:r>
                  <a:rPr lang="en-US" altLang="zh-CN" sz="1400" baseline="-25000">
                    <a:latin typeface="Calibri" pitchFamily="34" charset="0"/>
                    <a:ea typeface="宋体" charset="-122"/>
                  </a:rPr>
                  <a:t>32x</a:t>
                </a:r>
                <a:r>
                  <a:rPr lang="en-US" altLang="zh-CN" sz="1400">
                    <a:latin typeface="Calibri" pitchFamily="34" charset="0"/>
                    <a:ea typeface="宋体" charset="-122"/>
                  </a:rPr>
                  <a:t> = 0				(1)</a:t>
                </a:r>
                <a:endParaRPr lang="en-US" altLang="zh-CN" sz="1400">
                  <a:latin typeface="Calibri" pitchFamily="34" charset="0"/>
                  <a:ea typeface="宋体" charset="-122"/>
                </a:endParaRPr>
              </a:p>
              <a:p>
                <a:pPr indent="0"/>
                <a:r>
                  <a:rPr lang="en-US" altLang="zh-CN" sz="1400">
                    <a:latin typeface="Calibri" pitchFamily="34" charset="0"/>
                    <a:ea typeface="宋体" charset="-122"/>
                  </a:rPr>
                  <a:t>F</a:t>
                </a:r>
                <a:r>
                  <a:rPr lang="en-US" altLang="zh-CN" sz="1400" baseline="-25000">
                    <a:latin typeface="Calibri" pitchFamily="34" charset="0"/>
                    <a:ea typeface="宋体" charset="-122"/>
                  </a:rPr>
                  <a:t>12y </a:t>
                </a:r>
                <a:r>
                  <a:rPr lang="en-US" altLang="zh-CN" sz="1400">
                    <a:latin typeface="Calibri" pitchFamily="34" charset="0"/>
                    <a:ea typeface="宋体" charset="-122"/>
                  </a:rPr>
                  <a:t>+ F</a:t>
                </a:r>
                <a:r>
                  <a:rPr lang="en-US" altLang="zh-CN" sz="1400" baseline="-25000">
                    <a:latin typeface="Calibri" pitchFamily="34" charset="0"/>
                    <a:ea typeface="宋体" charset="-122"/>
                  </a:rPr>
                  <a:t>c2y</a:t>
                </a:r>
                <a:r>
                  <a:rPr lang="en-US" altLang="zh-CN" sz="1400">
                    <a:latin typeface="Calibri" pitchFamily="34" charset="0"/>
                    <a:ea typeface="宋体" charset="-122"/>
                  </a:rPr>
                  <a:t> + F</a:t>
                </a:r>
                <a:r>
                  <a:rPr lang="en-US" altLang="zh-CN" sz="1400" baseline="-25000">
                    <a:latin typeface="Calibri" pitchFamily="34" charset="0"/>
                    <a:ea typeface="宋体" charset="-122"/>
                  </a:rPr>
                  <a:t>32y </a:t>
                </a:r>
                <a:r>
                  <a:rPr lang="en-US" altLang="zh-CN" sz="1400">
                    <a:latin typeface="Calibri" pitchFamily="34" charset="0"/>
                    <a:ea typeface="宋体" charset="-122"/>
                  </a:rPr>
                  <a:t>- m</a:t>
                </a:r>
                <a:r>
                  <a:rPr lang="en-US" altLang="zh-CN" sz="1400" baseline="-25000">
                    <a:latin typeface="Calibri" pitchFamily="34" charset="0"/>
                    <a:ea typeface="宋体" charset="-122"/>
                  </a:rPr>
                  <a:t>2</a:t>
                </a:r>
                <a:r>
                  <a:rPr lang="en-US" altLang="zh-CN" sz="1400">
                    <a:latin typeface="Calibri" pitchFamily="34" charset="0"/>
                    <a:ea typeface="宋体" charset="-122"/>
                  </a:rPr>
                  <a:t>g = 0			(2)</a:t>
                </a:r>
                <a:endParaRPr lang="en-US" altLang="zh-CN" sz="1400">
                  <a:latin typeface="Calibri" pitchFamily="34" charset="0"/>
                  <a:ea typeface="宋体" charset="-122"/>
                </a:endParaRPr>
              </a:p>
              <a:p>
                <a:pPr indent="0"/>
                <a:r>
                  <a:rPr lang="en-US" altLang="zh-CN" sz="1400">
                    <a:latin typeface="Calibri" pitchFamily="34" charset="0"/>
                    <a:ea typeface="宋体" charset="-122"/>
                  </a:rPr>
                  <a:t>M</a:t>
                </a:r>
                <a:r>
                  <a:rPr lang="en-US" altLang="zh-CN" sz="1400" baseline="-25000">
                    <a:latin typeface="Calibri" pitchFamily="34" charset="0"/>
                    <a:ea typeface="宋体" charset="-122"/>
                  </a:rPr>
                  <a:t>c2 </a:t>
                </a:r>
                <a:r>
                  <a:rPr lang="en-US" altLang="zh-CN" sz="1400">
                    <a:latin typeface="Calibri" pitchFamily="34" charset="0"/>
                    <a:ea typeface="宋体" charset="-122"/>
                  </a:rPr>
                  <a:t>+ (L</a:t>
                </a:r>
                <a:r>
                  <a:rPr lang="en-US" altLang="zh-CN" sz="1400" baseline="-25000">
                    <a:latin typeface="Calibri" pitchFamily="34" charset="0"/>
                    <a:ea typeface="宋体" charset="-122"/>
                  </a:rPr>
                  <a:t>2</a:t>
                </a:r>
                <a:r>
                  <a:rPr lang="en-US" altLang="zh-CN" sz="1400">
                    <a:latin typeface="Calibri" pitchFamily="34" charset="0"/>
                    <a:ea typeface="宋体" charset="-122"/>
                  </a:rPr>
                  <a:t>/2) * F</a:t>
                </a:r>
                <a:r>
                  <a:rPr lang="en-US" altLang="zh-CN" sz="1400" baseline="-25000">
                    <a:latin typeface="Calibri" pitchFamily="34" charset="0"/>
                    <a:ea typeface="宋体" charset="-122"/>
                  </a:rPr>
                  <a:t>23x </a:t>
                </a:r>
                <a:r>
                  <a:rPr lang="en-US" altLang="zh-CN" sz="1400">
                    <a:latin typeface="Calibri" pitchFamily="34" charset="0"/>
                    <a:ea typeface="宋体" charset="-122"/>
                  </a:rPr>
                  <a:t>* sin(</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2</a:t>
                </a:r>
                <a:r>
                  <a:rPr lang="en-US" altLang="zh-CN" sz="1400">
                    <a:latin typeface="Calibri" pitchFamily="34" charset="0"/>
                    <a:ea typeface="宋体" charset="-122"/>
                  </a:rPr>
                  <a:t>) - (L</a:t>
                </a:r>
                <a:r>
                  <a:rPr lang="en-US" altLang="zh-CN" sz="1400" baseline="-25000">
                    <a:latin typeface="Calibri" pitchFamily="34" charset="0"/>
                    <a:ea typeface="宋体" charset="-122"/>
                  </a:rPr>
                  <a:t>2</a:t>
                </a:r>
                <a:r>
                  <a:rPr lang="en-US" altLang="zh-CN" sz="1400">
                    <a:latin typeface="Calibri" pitchFamily="34" charset="0"/>
                    <a:ea typeface="宋体" charset="-122"/>
                  </a:rPr>
                  <a:t>/2) * F</a:t>
                </a:r>
                <a:r>
                  <a:rPr lang="en-US" altLang="zh-CN" sz="1400" baseline="-25000">
                    <a:latin typeface="Calibri" pitchFamily="34" charset="0"/>
                    <a:ea typeface="宋体" charset="-122"/>
                  </a:rPr>
                  <a:t>23y </a:t>
                </a:r>
                <a:r>
                  <a:rPr lang="en-US" altLang="zh-CN" sz="1400">
                    <a:latin typeface="Calibri" pitchFamily="34" charset="0"/>
                    <a:ea typeface="宋体" charset="-122"/>
                  </a:rPr>
                  <a:t>* cos(</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2</a:t>
                </a:r>
                <a:r>
                  <a:rPr lang="en-US" altLang="zh-CN" sz="1400">
                    <a:latin typeface="Calibri" pitchFamily="34" charset="0"/>
                    <a:ea typeface="宋体" charset="-122"/>
                  </a:rPr>
                  <a:t>) + (L</a:t>
                </a:r>
                <a:r>
                  <a:rPr lang="en-US" altLang="zh-CN" sz="1400" baseline="-25000">
                    <a:latin typeface="Calibri" pitchFamily="34" charset="0"/>
                    <a:ea typeface="宋体" charset="-122"/>
                  </a:rPr>
                  <a:t>2</a:t>
                </a:r>
                <a:r>
                  <a:rPr lang="en-US" altLang="zh-CN" sz="1400">
                    <a:latin typeface="Calibri" pitchFamily="34" charset="0"/>
                    <a:ea typeface="宋体" charset="-122"/>
                  </a:rPr>
                  <a:t>/2) * F</a:t>
                </a:r>
                <a:r>
                  <a:rPr lang="en-US" altLang="zh-CN" sz="1400" baseline="-25000">
                    <a:latin typeface="Calibri" pitchFamily="34" charset="0"/>
                    <a:ea typeface="宋体" charset="-122"/>
                  </a:rPr>
                  <a:t>12x </a:t>
                </a:r>
                <a:r>
                  <a:rPr lang="en-US" altLang="zh-CN" sz="1400">
                    <a:latin typeface="Calibri" pitchFamily="34" charset="0"/>
                    <a:ea typeface="宋体" charset="-122"/>
                  </a:rPr>
                  <a:t>* sin(</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2</a:t>
                </a:r>
                <a:r>
                  <a:rPr lang="en-US" altLang="zh-CN" sz="1400">
                    <a:latin typeface="Calibri" pitchFamily="34" charset="0"/>
                    <a:ea typeface="宋体" charset="-122"/>
                  </a:rPr>
                  <a:t>) - (L</a:t>
                </a:r>
                <a:r>
                  <a:rPr lang="en-US" altLang="zh-CN" sz="1400" baseline="-25000">
                    <a:latin typeface="Calibri" pitchFamily="34" charset="0"/>
                    <a:ea typeface="宋体" charset="-122"/>
                  </a:rPr>
                  <a:t>2</a:t>
                </a:r>
                <a:r>
                  <a:rPr lang="en-US" altLang="zh-CN" sz="1400">
                    <a:latin typeface="Calibri" pitchFamily="34" charset="0"/>
                    <a:ea typeface="宋体" charset="-122"/>
                  </a:rPr>
                  <a:t>/2)* F</a:t>
                </a:r>
                <a:r>
                  <a:rPr lang="en-US" altLang="zh-CN" sz="1400" baseline="-25000">
                    <a:latin typeface="Calibri" pitchFamily="34" charset="0"/>
                    <a:ea typeface="宋体" charset="-122"/>
                  </a:rPr>
                  <a:t>12y </a:t>
                </a:r>
                <a:r>
                  <a:rPr lang="en-US" altLang="zh-CN" sz="1400">
                    <a:latin typeface="Calibri" pitchFamily="34" charset="0"/>
                    <a:ea typeface="宋体" charset="-122"/>
                  </a:rPr>
                  <a:t>* cos(</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2</a:t>
                </a:r>
                <a:r>
                  <a:rPr lang="en-US" altLang="zh-CN" sz="1400">
                    <a:latin typeface="Calibri" pitchFamily="34" charset="0"/>
                    <a:ea typeface="宋体" charset="-122"/>
                  </a:rPr>
                  <a:t>) = 0		(3)</a:t>
                </a:r>
                <a:endParaRPr lang="zh-CN" altLang="en-US" sz="1400">
                  <a:latin typeface="Calibri" pitchFamily="34" charset="0"/>
                  <a:ea typeface="宋体" charset="-122"/>
                </a:endParaRPr>
              </a:p>
            </p:txBody>
          </p:sp>
        </p:grpSp>
        <p:sp>
          <p:nvSpPr>
            <p:cNvPr id="39943" name="文本框 5"/>
            <p:cNvSpPr txBox="1"/>
            <p:nvPr/>
          </p:nvSpPr>
          <p:spPr>
            <a:xfrm>
              <a:off x="330" y="6454"/>
              <a:ext cx="9518" cy="919"/>
            </a:xfrm>
            <a:prstGeom prst="rect">
              <a:avLst/>
            </a:prstGeom>
            <a:noFill/>
            <a:ln w="9525">
              <a:noFill/>
            </a:ln>
          </p:spPr>
          <p:txBody>
            <a:bodyPr wrap="square" anchor="t">
              <a:spAutoFit/>
            </a:bodyPr>
            <a:p>
              <a:pPr indent="266700"/>
              <a:r>
                <a:rPr lang="en-US" altLang="zh-CN" sz="1600">
                  <a:latin typeface="Calibri" pitchFamily="34" charset="0"/>
                  <a:ea typeface="宋体" charset="-122"/>
                </a:rPr>
                <a:t>Notice that:</a:t>
              </a:r>
              <a:endParaRPr lang="en-US" altLang="zh-CN" sz="1600">
                <a:latin typeface="Calibri" pitchFamily="34" charset="0"/>
                <a:ea typeface="宋体" charset="-122"/>
              </a:endParaRPr>
            </a:p>
            <a:p>
              <a:pPr indent="266700"/>
              <a:r>
                <a:rPr lang="en-US" altLang="zh-CN" sz="1600">
                  <a:latin typeface="Calibri" pitchFamily="34" charset="0"/>
                  <a:ea typeface="宋体" charset="-122"/>
                </a:rPr>
                <a:t>F</a:t>
              </a:r>
              <a:r>
                <a:rPr lang="en-US" altLang="zh-CN" sz="1600" baseline="-25000">
                  <a:latin typeface="Calibri" pitchFamily="34" charset="0"/>
                  <a:ea typeface="宋体" charset="-122"/>
                </a:rPr>
                <a:t>c2x</a:t>
              </a:r>
              <a:r>
                <a:rPr lang="en-US" altLang="zh-CN" sz="1600">
                  <a:latin typeface="Calibri" pitchFamily="34" charset="0"/>
                  <a:ea typeface="宋体" charset="-122"/>
                </a:rPr>
                <a:t> = m</a:t>
              </a:r>
              <a:r>
                <a:rPr lang="en-US" altLang="zh-CN" sz="1600" baseline="-25000">
                  <a:latin typeface="Calibri" pitchFamily="34" charset="0"/>
                  <a:ea typeface="宋体" charset="-122"/>
                </a:rPr>
                <a:t>2</a:t>
              </a:r>
              <a:r>
                <a:rPr lang="en-US" altLang="zh-CN" sz="1600">
                  <a:latin typeface="Calibri" pitchFamily="34" charset="0"/>
                  <a:ea typeface="宋体" charset="-122"/>
                </a:rPr>
                <a:t> * </a:t>
              </a:r>
              <a:r>
                <a:rPr lang="en-US" altLang="zh-CN" sz="1600">
                  <a:latin typeface="Times New Roman Regular" panose="02020503050405090304" charset="0"/>
                  <a:ea typeface="宋体" charset="-122"/>
                </a:rPr>
                <a:t>a</a:t>
              </a:r>
              <a:r>
                <a:rPr lang="en-US" altLang="zh-CN" sz="1600" baseline="-25000">
                  <a:latin typeface="Times New Roman Regular" panose="02020503050405090304" charset="0"/>
                  <a:ea typeface="宋体" charset="-122"/>
                </a:rPr>
                <a:t>c2x</a:t>
              </a:r>
              <a:r>
                <a:rPr lang="en-US" altLang="zh-CN" sz="1600">
                  <a:latin typeface="Times New Roman Regular" panose="02020503050405090304" charset="0"/>
                  <a:ea typeface="宋体" charset="-122"/>
                </a:rPr>
                <a:t>;  </a:t>
              </a:r>
              <a:r>
                <a:rPr lang="en-US" altLang="zh-CN" sz="1600">
                  <a:latin typeface="Calibri" pitchFamily="34" charset="0"/>
                  <a:ea typeface="宋体" charset="-122"/>
                </a:rPr>
                <a:t>F</a:t>
              </a:r>
              <a:r>
                <a:rPr lang="en-US" altLang="zh-CN" sz="1600" baseline="-25000">
                  <a:latin typeface="Calibri" pitchFamily="34" charset="0"/>
                  <a:ea typeface="宋体" charset="-122"/>
                </a:rPr>
                <a:t>c2y</a:t>
              </a:r>
              <a:r>
                <a:rPr lang="en-US" altLang="zh-CN" sz="1600">
                  <a:latin typeface="Calibri" pitchFamily="34" charset="0"/>
                  <a:ea typeface="宋体" charset="-122"/>
                </a:rPr>
                <a:t> = m</a:t>
              </a:r>
              <a:r>
                <a:rPr lang="en-US" altLang="zh-CN" sz="1600" baseline="-25000">
                  <a:latin typeface="Calibri" pitchFamily="34" charset="0"/>
                  <a:ea typeface="宋体" charset="-122"/>
                </a:rPr>
                <a:t>2</a:t>
              </a:r>
              <a:r>
                <a:rPr lang="en-US" altLang="zh-CN" sz="1600">
                  <a:latin typeface="Calibri" pitchFamily="34" charset="0"/>
                  <a:ea typeface="宋体" charset="-122"/>
                </a:rPr>
                <a:t> * </a:t>
              </a:r>
              <a:r>
                <a:rPr lang="en-US" altLang="zh-CN" sz="1600">
                  <a:latin typeface="Times New Roman Regular" panose="02020503050405090304" charset="0"/>
                  <a:ea typeface="宋体" charset="-122"/>
                </a:rPr>
                <a:t>a</a:t>
              </a:r>
              <a:r>
                <a:rPr lang="en-US" altLang="zh-CN" sz="1600" baseline="-25000">
                  <a:latin typeface="Times New Roman Regular" panose="02020503050405090304" charset="0"/>
                  <a:ea typeface="宋体" charset="-122"/>
                </a:rPr>
                <a:t>c2y</a:t>
              </a:r>
              <a:r>
                <a:rPr lang="en-US" altLang="zh-CN" sz="1600">
                  <a:latin typeface="Times New Roman Regular" panose="02020503050405090304" charset="0"/>
                  <a:ea typeface="宋体" charset="-122"/>
                </a:rPr>
                <a:t>;  </a:t>
              </a:r>
              <a:r>
                <a:rPr lang="en-US" altLang="zh-CN" sz="1600">
                  <a:latin typeface="Calibri" pitchFamily="34" charset="0"/>
                  <a:ea typeface="宋体" charset="-122"/>
                </a:rPr>
                <a:t>F</a:t>
              </a:r>
              <a:r>
                <a:rPr lang="en-US" altLang="zh-CN" sz="1600" baseline="-25000">
                  <a:latin typeface="Calibri" pitchFamily="34" charset="0"/>
                  <a:ea typeface="宋体" charset="-122"/>
                </a:rPr>
                <a:t>32x</a:t>
              </a:r>
              <a:r>
                <a:rPr lang="en-US" altLang="zh-CN" sz="1600">
                  <a:latin typeface="Calibri" pitchFamily="34" charset="0"/>
                  <a:ea typeface="宋体" charset="-122"/>
                </a:rPr>
                <a:t> = - F</a:t>
              </a:r>
              <a:r>
                <a:rPr lang="en-US" altLang="zh-CN" sz="1600" baseline="-25000">
                  <a:latin typeface="Calibri" pitchFamily="34" charset="0"/>
                  <a:ea typeface="宋体" charset="-122"/>
                </a:rPr>
                <a:t>23x </a:t>
              </a:r>
              <a:r>
                <a:rPr lang="en-US" altLang="zh-CN" sz="1600">
                  <a:latin typeface="Calibri" pitchFamily="34" charset="0"/>
                  <a:ea typeface="宋体" charset="-122"/>
                </a:rPr>
                <a:t>;  F</a:t>
              </a:r>
              <a:r>
                <a:rPr lang="en-US" altLang="zh-CN" sz="1600" baseline="-25000">
                  <a:latin typeface="Calibri" pitchFamily="34" charset="0"/>
                  <a:ea typeface="宋体" charset="-122"/>
                </a:rPr>
                <a:t>32y</a:t>
              </a:r>
              <a:r>
                <a:rPr lang="en-US" altLang="zh-CN" sz="1600">
                  <a:latin typeface="Calibri" pitchFamily="34" charset="0"/>
                  <a:ea typeface="宋体" charset="-122"/>
                </a:rPr>
                <a:t> = - F</a:t>
              </a:r>
              <a:r>
                <a:rPr lang="en-US" altLang="zh-CN" sz="1600" baseline="-25000">
                  <a:latin typeface="Calibri" pitchFamily="34" charset="0"/>
                  <a:ea typeface="宋体" charset="-122"/>
                </a:rPr>
                <a:t>23y</a:t>
              </a:r>
              <a:endParaRPr lang="zh-CN" altLang="en-US" sz="1600">
                <a:latin typeface="Calibri" pitchFamily="34" charset="0"/>
                <a:ea typeface="宋体" charset="-122"/>
              </a:endParaRPr>
            </a:p>
          </p:txBody>
        </p:sp>
      </p:grpSp>
    </p:spTree>
  </p:cSld>
  <p:clrMapOvr>
    <a:masterClrMapping/>
  </p:clrMapOvr>
  <p:transition spd="slow" advClick="0"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99"/>
          <p:cNvSpPr txBox="1"/>
          <p:nvPr/>
        </p:nvSpPr>
        <p:spPr>
          <a:xfrm>
            <a:off x="209550" y="133350"/>
            <a:ext cx="5080000" cy="400050"/>
          </a:xfrm>
          <a:prstGeom prst="rect">
            <a:avLst/>
          </a:prstGeom>
          <a:noFill/>
          <a:ln w="9525">
            <a:noFill/>
          </a:ln>
        </p:spPr>
        <p:txBody>
          <a:bodyPr anchor="t">
            <a:spAutoFit/>
          </a:bodyPr>
          <a:p>
            <a:pPr indent="0"/>
            <a:r>
              <a:rPr lang="en-US" altLang="zh-CN" sz="2000">
                <a:solidFill>
                  <a:srgbClr val="000000"/>
                </a:solidFill>
                <a:latin typeface="Times New Roman Bold" panose="02020503050405090304" charset="0"/>
                <a:ea typeface="宋体" charset="-122"/>
              </a:rPr>
              <a:t>Force analyze of each component</a:t>
            </a:r>
            <a:endParaRPr lang="zh-CN" altLang="en-US" sz="2000">
              <a:latin typeface="Calibri" pitchFamily="34" charset="0"/>
              <a:ea typeface="宋体" charset="-122"/>
            </a:endParaRPr>
          </a:p>
        </p:txBody>
      </p:sp>
      <p:sp>
        <p:nvSpPr>
          <p:cNvPr id="40962" name="文本框 2"/>
          <p:cNvSpPr txBox="1"/>
          <p:nvPr/>
        </p:nvSpPr>
        <p:spPr>
          <a:xfrm>
            <a:off x="209550" y="533400"/>
            <a:ext cx="2286000" cy="260350"/>
          </a:xfrm>
          <a:prstGeom prst="rect">
            <a:avLst/>
          </a:prstGeom>
          <a:noFill/>
          <a:ln w="9525">
            <a:noFill/>
          </a:ln>
        </p:spPr>
        <p:txBody>
          <a:bodyPr wrap="square" anchor="t">
            <a:spAutoFit/>
          </a:bodyPr>
          <a:p>
            <a:pPr indent="0"/>
            <a:r>
              <a:rPr lang="en-US" altLang="zh-CN" sz="1100">
                <a:solidFill>
                  <a:srgbClr val="000000"/>
                </a:solidFill>
                <a:latin typeface="Times New Roman Bold" panose="02020503050405090304" charset="0"/>
                <a:ea typeface="宋体" charset="-122"/>
              </a:rPr>
              <a:t>Force analysis of link 3:</a:t>
            </a:r>
            <a:endParaRPr lang="zh-CN" altLang="en-US">
              <a:latin typeface="Calibri" pitchFamily="34" charset="0"/>
              <a:ea typeface="宋体" charset="-122"/>
            </a:endParaRPr>
          </a:p>
        </p:txBody>
      </p:sp>
      <p:grpSp>
        <p:nvGrpSpPr>
          <p:cNvPr id="40963" name="组合 7"/>
          <p:cNvGrpSpPr/>
          <p:nvPr/>
        </p:nvGrpSpPr>
        <p:grpSpPr>
          <a:xfrm>
            <a:off x="209550" y="788988"/>
            <a:ext cx="6554788" cy="3892550"/>
            <a:chOff x="330" y="1242"/>
            <a:chExt cx="10323" cy="6131"/>
          </a:xfrm>
        </p:grpSpPr>
        <p:sp>
          <p:nvSpPr>
            <p:cNvPr id="40964" name="文本框 5"/>
            <p:cNvSpPr txBox="1"/>
            <p:nvPr/>
          </p:nvSpPr>
          <p:spPr>
            <a:xfrm>
              <a:off x="330" y="6454"/>
              <a:ext cx="9518" cy="919"/>
            </a:xfrm>
            <a:prstGeom prst="rect">
              <a:avLst/>
            </a:prstGeom>
            <a:noFill/>
            <a:ln w="9525">
              <a:noFill/>
            </a:ln>
          </p:spPr>
          <p:txBody>
            <a:bodyPr wrap="square" anchor="t">
              <a:spAutoFit/>
            </a:bodyPr>
            <a:p>
              <a:pPr indent="266700"/>
              <a:r>
                <a:rPr lang="en-US" altLang="zh-CN" sz="1600">
                  <a:latin typeface="Calibri" pitchFamily="34" charset="0"/>
                  <a:ea typeface="宋体" charset="-122"/>
                </a:rPr>
                <a:t>Notice that:</a:t>
              </a:r>
              <a:endParaRPr lang="en-US" altLang="zh-CN" sz="1600">
                <a:latin typeface="Calibri" pitchFamily="34" charset="0"/>
                <a:ea typeface="宋体" charset="-122"/>
              </a:endParaRPr>
            </a:p>
            <a:p>
              <a:pPr indent="266700"/>
              <a:r>
                <a:rPr lang="en-US" altLang="zh-CN" sz="1600">
                  <a:latin typeface="Calibri" pitchFamily="34" charset="0"/>
                  <a:ea typeface="宋体" charset="-122"/>
                </a:rPr>
                <a:t>Fc3x = m3 * ac3x;  Fc3y = m3 * ac3y;</a:t>
              </a:r>
              <a:endParaRPr lang="en-US" altLang="zh-CN" sz="1600">
                <a:latin typeface="Calibri" pitchFamily="34" charset="0"/>
                <a:ea typeface="宋体" charset="-122"/>
              </a:endParaRPr>
            </a:p>
          </p:txBody>
        </p:sp>
        <p:pic>
          <p:nvPicPr>
            <p:cNvPr id="40965" name="图片 3"/>
            <p:cNvPicPr>
              <a:picLocks noChangeAspect="1"/>
            </p:cNvPicPr>
            <p:nvPr/>
          </p:nvPicPr>
          <p:blipFill>
            <a:blip r:embed="rId1"/>
            <a:stretch>
              <a:fillRect/>
            </a:stretch>
          </p:blipFill>
          <p:spPr>
            <a:xfrm>
              <a:off x="330" y="1242"/>
              <a:ext cx="10322" cy="5325"/>
            </a:xfrm>
            <a:prstGeom prst="rect">
              <a:avLst/>
            </a:prstGeom>
            <a:noFill/>
            <a:ln w="9525">
              <a:noFill/>
            </a:ln>
          </p:spPr>
        </p:pic>
        <p:sp>
          <p:nvSpPr>
            <p:cNvPr id="40966" name="文本框 1"/>
            <p:cNvSpPr txBox="1"/>
            <p:nvPr/>
          </p:nvSpPr>
          <p:spPr>
            <a:xfrm>
              <a:off x="2345" y="1348"/>
              <a:ext cx="8308" cy="1501"/>
            </a:xfrm>
            <a:prstGeom prst="rect">
              <a:avLst/>
            </a:prstGeom>
            <a:noFill/>
            <a:ln w="9525">
              <a:noFill/>
            </a:ln>
          </p:spPr>
          <p:txBody>
            <a:bodyPr wrap="square" anchor="t">
              <a:spAutoFit/>
            </a:bodyPr>
            <a:p>
              <a:pPr indent="0"/>
              <a:r>
                <a:rPr lang="en-US" altLang="zh-CN" sz="1400">
                  <a:latin typeface="Calibri" pitchFamily="34" charset="0"/>
                  <a:ea typeface="宋体" charset="-122"/>
                </a:rPr>
                <a:t>F43x + Fc3x + F23x = 0			(4)</a:t>
              </a:r>
              <a:endParaRPr lang="en-US" altLang="zh-CN" sz="1400">
                <a:latin typeface="Calibri" pitchFamily="34" charset="0"/>
                <a:ea typeface="宋体" charset="-122"/>
              </a:endParaRPr>
            </a:p>
            <a:p>
              <a:pPr indent="0"/>
              <a:r>
                <a:rPr lang="en-US" altLang="zh-CN" sz="1400">
                  <a:latin typeface="Calibri" pitchFamily="34" charset="0"/>
                  <a:ea typeface="宋体" charset="-122"/>
                </a:rPr>
                <a:t>F43y + Fc3y + F23y - m3g = 0			(5)</a:t>
              </a:r>
              <a:endParaRPr lang="en-US" altLang="zh-CN" sz="1400">
                <a:latin typeface="Calibri" pitchFamily="34" charset="0"/>
                <a:ea typeface="宋体" charset="-122"/>
              </a:endParaRPr>
            </a:p>
            <a:p>
              <a:pPr indent="0"/>
              <a:r>
                <a:rPr lang="en-US" altLang="zh-CN" sz="1400">
                  <a:latin typeface="Calibri" pitchFamily="34" charset="0"/>
                  <a:ea typeface="宋体" charset="-122"/>
                </a:rPr>
                <a:t>Mc3 + (L3/2) * F23x * sin(θ+θ3 )- (L3/2) * F23y  * cos(θ+θ3 ) - (L3/2) * F43x * sin(θ+θ3 ) + (L3/2)* F43y * cos(θ+θ3 ) = 0	(6)</a:t>
              </a:r>
              <a:endParaRPr lang="en-US" altLang="zh-CN" sz="1400">
                <a:latin typeface="Calibri" pitchFamily="34" charset="0"/>
                <a:ea typeface="宋体" charset="-122"/>
              </a:endParaRPr>
            </a:p>
          </p:txBody>
        </p:sp>
      </p:grpSp>
    </p:spTree>
  </p:cSld>
  <p:clrMapOvr>
    <a:masterClrMapping/>
  </p:clrMapOvr>
  <p:transition spd="slow" advClick="0"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99"/>
          <p:cNvSpPr txBox="1"/>
          <p:nvPr/>
        </p:nvSpPr>
        <p:spPr>
          <a:xfrm>
            <a:off x="209550" y="133350"/>
            <a:ext cx="5080000" cy="400050"/>
          </a:xfrm>
          <a:prstGeom prst="rect">
            <a:avLst/>
          </a:prstGeom>
          <a:noFill/>
          <a:ln w="9525">
            <a:noFill/>
          </a:ln>
        </p:spPr>
        <p:txBody>
          <a:bodyPr anchor="t">
            <a:spAutoFit/>
          </a:bodyPr>
          <a:p>
            <a:pPr indent="0"/>
            <a:r>
              <a:rPr lang="en-US" altLang="zh-CN" sz="2000">
                <a:solidFill>
                  <a:srgbClr val="000000"/>
                </a:solidFill>
                <a:latin typeface="Times New Roman Bold" panose="02020503050405090304" charset="0"/>
                <a:ea typeface="宋体" charset="-122"/>
              </a:rPr>
              <a:t>Force analyze of each component</a:t>
            </a:r>
            <a:endParaRPr lang="zh-CN" altLang="en-US" sz="2000">
              <a:latin typeface="Calibri" pitchFamily="34" charset="0"/>
              <a:ea typeface="宋体" charset="-122"/>
            </a:endParaRPr>
          </a:p>
        </p:txBody>
      </p:sp>
      <p:sp>
        <p:nvSpPr>
          <p:cNvPr id="41986" name="文本框 2"/>
          <p:cNvSpPr txBox="1"/>
          <p:nvPr/>
        </p:nvSpPr>
        <p:spPr>
          <a:xfrm>
            <a:off x="209550" y="533400"/>
            <a:ext cx="2286000" cy="260350"/>
          </a:xfrm>
          <a:prstGeom prst="rect">
            <a:avLst/>
          </a:prstGeom>
          <a:noFill/>
          <a:ln w="9525">
            <a:noFill/>
          </a:ln>
        </p:spPr>
        <p:txBody>
          <a:bodyPr wrap="square" anchor="t">
            <a:spAutoFit/>
          </a:bodyPr>
          <a:p>
            <a:pPr indent="0"/>
            <a:r>
              <a:rPr lang="en-US" altLang="zh-CN" sz="1100">
                <a:solidFill>
                  <a:srgbClr val="000000"/>
                </a:solidFill>
                <a:latin typeface="Times New Roman Bold" panose="02020503050405090304" charset="0"/>
                <a:ea typeface="宋体" charset="-122"/>
              </a:rPr>
              <a:t>Force analysis of link 4:</a:t>
            </a:r>
            <a:endParaRPr lang="zh-CN" altLang="en-US">
              <a:latin typeface="Calibri" pitchFamily="34" charset="0"/>
              <a:ea typeface="宋体" charset="-122"/>
            </a:endParaRPr>
          </a:p>
        </p:txBody>
      </p:sp>
      <p:grpSp>
        <p:nvGrpSpPr>
          <p:cNvPr id="41987" name="组合 4"/>
          <p:cNvGrpSpPr/>
          <p:nvPr/>
        </p:nvGrpSpPr>
        <p:grpSpPr>
          <a:xfrm>
            <a:off x="209550" y="793750"/>
            <a:ext cx="8870950" cy="3887788"/>
            <a:chOff x="330" y="1249"/>
            <a:chExt cx="13969" cy="6123"/>
          </a:xfrm>
        </p:grpSpPr>
        <p:sp>
          <p:nvSpPr>
            <p:cNvPr id="41988" name="文本框 5"/>
            <p:cNvSpPr txBox="1"/>
            <p:nvPr/>
          </p:nvSpPr>
          <p:spPr>
            <a:xfrm>
              <a:off x="330" y="6454"/>
              <a:ext cx="10487" cy="919"/>
            </a:xfrm>
            <a:prstGeom prst="rect">
              <a:avLst/>
            </a:prstGeom>
            <a:noFill/>
            <a:ln w="9525">
              <a:noFill/>
            </a:ln>
          </p:spPr>
          <p:txBody>
            <a:bodyPr wrap="square" anchor="t">
              <a:spAutoFit/>
            </a:bodyPr>
            <a:p>
              <a:pPr indent="266700"/>
              <a:r>
                <a:rPr lang="en-US" altLang="zh-CN" sz="1600">
                  <a:latin typeface="Calibri" pitchFamily="34" charset="0"/>
                  <a:ea typeface="宋体" charset="-122"/>
                </a:rPr>
                <a:t>Notice that:</a:t>
              </a:r>
              <a:endParaRPr lang="en-US" altLang="zh-CN" sz="1600">
                <a:latin typeface="Calibri" pitchFamily="34" charset="0"/>
                <a:ea typeface="宋体" charset="-122"/>
              </a:endParaRPr>
            </a:p>
            <a:p>
              <a:pPr indent="266700"/>
              <a:r>
                <a:rPr lang="en-US" altLang="zh-CN" sz="1600">
                  <a:latin typeface="Calibri" pitchFamily="34" charset="0"/>
                  <a:ea typeface="宋体" charset="-122"/>
                </a:rPr>
                <a:t>Fc4x = m4 * ac4x;  Fc4y = m4 * ac4y;  F54x = - F45x ;  F54y = - F45y</a:t>
              </a:r>
              <a:endParaRPr lang="en-US" altLang="zh-CN" sz="1600">
                <a:latin typeface="Calibri" pitchFamily="34" charset="0"/>
                <a:ea typeface="宋体" charset="-122"/>
              </a:endParaRPr>
            </a:p>
          </p:txBody>
        </p:sp>
        <p:pic>
          <p:nvPicPr>
            <p:cNvPr id="41989" name="图片 4"/>
            <p:cNvPicPr>
              <a:picLocks noChangeAspect="1"/>
            </p:cNvPicPr>
            <p:nvPr/>
          </p:nvPicPr>
          <p:blipFill>
            <a:blip r:embed="rId1"/>
            <a:stretch>
              <a:fillRect/>
            </a:stretch>
          </p:blipFill>
          <p:spPr>
            <a:xfrm>
              <a:off x="330" y="1249"/>
              <a:ext cx="9982" cy="5319"/>
            </a:xfrm>
            <a:prstGeom prst="rect">
              <a:avLst/>
            </a:prstGeom>
            <a:noFill/>
            <a:ln w="9525">
              <a:noFill/>
            </a:ln>
          </p:spPr>
        </p:pic>
        <p:sp>
          <p:nvSpPr>
            <p:cNvPr id="4" name="文本框 3"/>
            <p:cNvSpPr txBox="1"/>
            <p:nvPr/>
          </p:nvSpPr>
          <p:spPr>
            <a:xfrm>
              <a:off x="6975" y="1249"/>
              <a:ext cx="7324" cy="1840"/>
            </a:xfrm>
            <a:prstGeom prst="rect">
              <a:avLst/>
            </a:prstGeom>
            <a:noFill/>
            <a:ln w="9525">
              <a:noFill/>
            </a:ln>
          </p:spPr>
          <p:txBody>
            <a:bodyPr wrap="square">
              <a:spAutoFit/>
            </a:bodyPr>
            <a:p>
              <a:pPr fontAlgn="auto"/>
              <a:r>
                <a:rPr lang="en-US" altLang="zh-CN" sz="1400" b="0" noProof="1">
                  <a:latin typeface="Calibri" pitchFamily="34" charset="0"/>
                  <a:ea typeface="+mn-ea"/>
                  <a:cs typeface="Calibri" pitchFamily="34" charset="0"/>
                </a:rPr>
                <a:t>F</a:t>
              </a:r>
              <a:r>
                <a:rPr lang="en-US" altLang="zh-CN" sz="1400" b="0" baseline="-25000" noProof="1">
                  <a:latin typeface="Calibri" pitchFamily="34" charset="0"/>
                  <a:ea typeface="+mn-ea"/>
                  <a:cs typeface="Calibri" pitchFamily="34" charset="0"/>
                </a:rPr>
                <a:t>14x </a:t>
              </a:r>
              <a:r>
                <a:rPr lang="en-US" altLang="zh-CN" sz="1400" b="0" noProof="1">
                  <a:latin typeface="Calibri" pitchFamily="34" charset="0"/>
                  <a:ea typeface="+mn-ea"/>
                  <a:cs typeface="Calibri" pitchFamily="34" charset="0"/>
                </a:rPr>
                <a:t>+ F</a:t>
              </a:r>
              <a:r>
                <a:rPr lang="en-US" altLang="zh-CN" sz="1400" b="0" baseline="-25000" noProof="1">
                  <a:latin typeface="Calibri" pitchFamily="34" charset="0"/>
                  <a:ea typeface="+mn-ea"/>
                  <a:cs typeface="Calibri" pitchFamily="34" charset="0"/>
                </a:rPr>
                <a:t>c4x</a:t>
              </a:r>
              <a:r>
                <a:rPr lang="en-US" altLang="zh-CN" sz="1400" b="0" noProof="1">
                  <a:latin typeface="Calibri" pitchFamily="34" charset="0"/>
                  <a:ea typeface="+mn-ea"/>
                  <a:cs typeface="Calibri" pitchFamily="34" charset="0"/>
                </a:rPr>
                <a:t> + F</a:t>
              </a:r>
              <a:r>
                <a:rPr lang="en-US" altLang="zh-CN" sz="1400" b="0" baseline="-25000" noProof="1">
                  <a:latin typeface="Calibri" pitchFamily="34" charset="0"/>
                  <a:ea typeface="+mn-ea"/>
                  <a:cs typeface="Calibri" pitchFamily="34" charset="0"/>
                </a:rPr>
                <a:t>34x</a:t>
              </a:r>
              <a:r>
                <a:rPr lang="en-US" altLang="zh-CN" sz="1400" b="0" noProof="1">
                  <a:latin typeface="Calibri" pitchFamily="34" charset="0"/>
                  <a:ea typeface="+mn-ea"/>
                  <a:cs typeface="Calibri" pitchFamily="34" charset="0"/>
                </a:rPr>
                <a:t> + F</a:t>
              </a:r>
              <a:r>
                <a:rPr lang="en-US" altLang="zh-CN" sz="1400" b="0" baseline="-25000" noProof="1">
                  <a:latin typeface="Calibri" pitchFamily="34" charset="0"/>
                  <a:ea typeface="+mn-ea"/>
                  <a:cs typeface="Calibri" pitchFamily="34" charset="0"/>
                </a:rPr>
                <a:t>54x</a:t>
              </a:r>
              <a:r>
                <a:rPr lang="en-US" altLang="zh-CN" sz="1400" b="0" noProof="1">
                  <a:latin typeface="Calibri" pitchFamily="34" charset="0"/>
                  <a:ea typeface="+mn-ea"/>
                  <a:cs typeface="Calibri" pitchFamily="34" charset="0"/>
                </a:rPr>
                <a:t>= 0		(7)F</a:t>
              </a:r>
              <a:r>
                <a:rPr lang="en-US" altLang="zh-CN" sz="1400" b="0" baseline="-25000" noProof="1">
                  <a:latin typeface="Calibri" pitchFamily="34" charset="0"/>
                  <a:ea typeface="+mn-ea"/>
                  <a:cs typeface="Calibri" pitchFamily="34" charset="0"/>
                </a:rPr>
                <a:t>14y </a:t>
              </a:r>
              <a:r>
                <a:rPr lang="en-US" altLang="zh-CN" sz="1400" b="0" noProof="1">
                  <a:latin typeface="Calibri" pitchFamily="34" charset="0"/>
                  <a:ea typeface="+mn-ea"/>
                  <a:cs typeface="Calibri" pitchFamily="34" charset="0"/>
                </a:rPr>
                <a:t>+ F</a:t>
              </a:r>
              <a:r>
                <a:rPr lang="en-US" altLang="zh-CN" sz="1400" b="0" baseline="-25000" noProof="1">
                  <a:latin typeface="Calibri" pitchFamily="34" charset="0"/>
                  <a:ea typeface="+mn-ea"/>
                  <a:cs typeface="Calibri" pitchFamily="34" charset="0"/>
                </a:rPr>
                <a:t>c4y</a:t>
              </a:r>
              <a:r>
                <a:rPr lang="en-US" altLang="zh-CN" sz="1400" b="0" noProof="1">
                  <a:latin typeface="Calibri" pitchFamily="34" charset="0"/>
                  <a:ea typeface="+mn-ea"/>
                  <a:cs typeface="Calibri" pitchFamily="34" charset="0"/>
                </a:rPr>
                <a:t> + F</a:t>
              </a:r>
              <a:r>
                <a:rPr lang="en-US" altLang="zh-CN" sz="1400" b="0" baseline="-25000" noProof="1">
                  <a:latin typeface="Calibri" pitchFamily="34" charset="0"/>
                  <a:ea typeface="+mn-ea"/>
                  <a:cs typeface="Calibri" pitchFamily="34" charset="0"/>
                </a:rPr>
                <a:t>34y </a:t>
              </a:r>
              <a:r>
                <a:rPr lang="en-US" altLang="zh-CN" sz="1400" b="0" noProof="1">
                  <a:latin typeface="Calibri" pitchFamily="34" charset="0"/>
                  <a:ea typeface="+mn-ea"/>
                  <a:cs typeface="Calibri" pitchFamily="34" charset="0"/>
                </a:rPr>
                <a:t>+ F</a:t>
              </a:r>
              <a:r>
                <a:rPr lang="en-US" altLang="zh-CN" sz="1400" b="0" baseline="-25000" noProof="1">
                  <a:latin typeface="Calibri" pitchFamily="34" charset="0"/>
                  <a:ea typeface="+mn-ea"/>
                  <a:cs typeface="Calibri" pitchFamily="34" charset="0"/>
                </a:rPr>
                <a:t>54y </a:t>
              </a:r>
              <a:r>
                <a:rPr lang="en-US" altLang="zh-CN" sz="1400" b="0" noProof="1">
                  <a:latin typeface="Calibri" pitchFamily="34" charset="0"/>
                  <a:ea typeface="+mn-ea"/>
                  <a:cs typeface="Calibri" pitchFamily="34" charset="0"/>
                </a:rPr>
                <a:t>- m</a:t>
              </a:r>
              <a:r>
                <a:rPr lang="en-US" altLang="zh-CN" sz="1400" b="0" baseline="-25000" noProof="1">
                  <a:latin typeface="Calibri" pitchFamily="34" charset="0"/>
                  <a:ea typeface="+mn-ea"/>
                  <a:cs typeface="Calibri" pitchFamily="34" charset="0"/>
                </a:rPr>
                <a:t>4</a:t>
              </a:r>
              <a:r>
                <a:rPr lang="en-US" altLang="zh-CN" sz="1400" b="0" noProof="1">
                  <a:latin typeface="Calibri" pitchFamily="34" charset="0"/>
                  <a:ea typeface="+mn-ea"/>
                  <a:cs typeface="Calibri" pitchFamily="34" charset="0"/>
                </a:rPr>
                <a:t>g = 0		(8)M</a:t>
              </a:r>
              <a:r>
                <a:rPr lang="en-US" altLang="zh-CN" sz="1400" b="0" baseline="-25000" noProof="1">
                  <a:latin typeface="Calibri" pitchFamily="34" charset="0"/>
                  <a:ea typeface="+mn-ea"/>
                  <a:cs typeface="Calibri" pitchFamily="34" charset="0"/>
                </a:rPr>
                <a:t>c4 </a:t>
              </a:r>
              <a:r>
                <a:rPr lang="en-US" altLang="zh-CN" sz="1400" b="0" noProof="1">
                  <a:latin typeface="Calibri" pitchFamily="34" charset="0"/>
                  <a:ea typeface="+mn-ea"/>
                  <a:cs typeface="Calibri" pitchFamily="34" charset="0"/>
                </a:rPr>
                <a:t>+ r * F</a:t>
              </a:r>
              <a:r>
                <a:rPr lang="en-US" altLang="zh-CN" sz="1400" b="0" baseline="-25000" noProof="1">
                  <a:latin typeface="Calibri" pitchFamily="34" charset="0"/>
                  <a:ea typeface="+mn-ea"/>
                  <a:cs typeface="Calibri" pitchFamily="34" charset="0"/>
                </a:rPr>
                <a:t>14x </a:t>
              </a:r>
              <a:r>
                <a:rPr lang="en-US" altLang="zh-CN" sz="1400" b="0" noProof="1">
                  <a:latin typeface="Calibri" pitchFamily="34" charset="0"/>
                  <a:ea typeface="+mn-ea"/>
                  <a:cs typeface="Calibri" pitchFamily="34" charset="0"/>
                </a:rPr>
                <a:t>* sin(90.56 + </a:t>
              </a:r>
              <a:r>
                <a:rPr lang="en-US" altLang="zh-CN" sz="1400" b="0" noProof="1">
                  <a:latin typeface="Times New Roman Regular" panose="02020503050405090304" charset="0"/>
                  <a:ea typeface="+mn-ea"/>
                  <a:cs typeface="Times New Roman Regular" panose="02020503050405090304" charset="0"/>
                </a:rPr>
                <a:t>θ</a:t>
              </a:r>
              <a:r>
                <a:rPr lang="en-US" altLang="zh-CN" sz="1400" b="0" baseline="-25000" noProof="1">
                  <a:latin typeface="Times New Roman Regular" panose="02020503050405090304" charset="0"/>
                  <a:ea typeface="+mn-ea"/>
                  <a:cs typeface="Times New Roman Regular" panose="02020503050405090304" charset="0"/>
                </a:rPr>
                <a:t>4</a:t>
              </a:r>
              <a:r>
                <a:rPr lang="en-US" altLang="zh-CN" sz="1400" b="0" noProof="1">
                  <a:latin typeface="Calibri" pitchFamily="34" charset="0"/>
                  <a:ea typeface="+mn-ea"/>
                  <a:cs typeface="Calibri" pitchFamily="34" charset="0"/>
                </a:rPr>
                <a:t>) - r * F</a:t>
              </a:r>
              <a:r>
                <a:rPr lang="en-US" altLang="zh-CN" sz="1400" b="0" baseline="-25000" noProof="1">
                  <a:latin typeface="Calibri" pitchFamily="34" charset="0"/>
                  <a:ea typeface="+mn-ea"/>
                  <a:cs typeface="Calibri" pitchFamily="34" charset="0"/>
                </a:rPr>
                <a:t>14y </a:t>
              </a:r>
              <a:r>
                <a:rPr lang="en-US" altLang="zh-CN" sz="1400" b="0" noProof="1">
                  <a:latin typeface="Calibri" pitchFamily="34" charset="0"/>
                  <a:ea typeface="+mn-ea"/>
                  <a:cs typeface="Calibri" pitchFamily="34" charset="0"/>
                </a:rPr>
                <a:t>*cos(90.56 + </a:t>
              </a:r>
              <a:r>
                <a:rPr lang="en-US" altLang="zh-CN" sz="1400" b="0" noProof="1">
                  <a:latin typeface="Times New Roman Regular" panose="02020503050405090304" charset="0"/>
                  <a:ea typeface="+mn-ea"/>
                  <a:cs typeface="Times New Roman Regular" panose="02020503050405090304" charset="0"/>
                </a:rPr>
                <a:t>θ</a:t>
              </a:r>
              <a:r>
                <a:rPr lang="en-US" altLang="zh-CN" sz="1400" b="0" baseline="-25000" noProof="1">
                  <a:latin typeface="Times New Roman Regular" panose="02020503050405090304" charset="0"/>
                  <a:ea typeface="+mn-ea"/>
                  <a:cs typeface="Times New Roman Regular" panose="02020503050405090304" charset="0"/>
                </a:rPr>
                <a:t>4</a:t>
              </a:r>
              <a:r>
                <a:rPr lang="en-US" altLang="zh-CN" sz="1400" b="0" noProof="1">
                  <a:latin typeface="Calibri" pitchFamily="34" charset="0"/>
                  <a:ea typeface="+mn-ea"/>
                  <a:cs typeface="Calibri" pitchFamily="34" charset="0"/>
                </a:rPr>
                <a:t>) + r * F</a:t>
              </a:r>
              <a:r>
                <a:rPr lang="en-US" altLang="zh-CN" sz="1400" b="0" baseline="-25000" noProof="1">
                  <a:latin typeface="Calibri" pitchFamily="34" charset="0"/>
                  <a:ea typeface="+mn-ea"/>
                  <a:cs typeface="Calibri" pitchFamily="34" charset="0"/>
                </a:rPr>
                <a:t>54x </a:t>
              </a:r>
              <a:r>
                <a:rPr lang="en-US" altLang="zh-CN" sz="1400" b="0" noProof="1">
                  <a:latin typeface="Calibri" pitchFamily="34" charset="0"/>
                  <a:ea typeface="+mn-ea"/>
                  <a:cs typeface="Calibri" pitchFamily="34" charset="0"/>
                </a:rPr>
                <a:t>* sin(22.56 + </a:t>
              </a:r>
              <a:r>
                <a:rPr lang="en-US" altLang="zh-CN" sz="1400" b="0" noProof="1">
                  <a:latin typeface="Times New Roman Regular" panose="02020503050405090304" charset="0"/>
                  <a:ea typeface="+mn-ea"/>
                  <a:cs typeface="Times New Roman Regular" panose="02020503050405090304" charset="0"/>
                </a:rPr>
                <a:t>θ</a:t>
              </a:r>
              <a:r>
                <a:rPr lang="en-US" altLang="zh-CN" sz="1400" b="0" baseline="-25000" noProof="1">
                  <a:latin typeface="Times New Roman Regular" panose="02020503050405090304" charset="0"/>
                  <a:ea typeface="+mn-ea"/>
                  <a:cs typeface="Times New Roman Regular" panose="02020503050405090304" charset="0"/>
                </a:rPr>
                <a:t>4</a:t>
              </a:r>
              <a:r>
                <a:rPr lang="en-US" altLang="zh-CN" sz="1400" b="0" noProof="1">
                  <a:latin typeface="Calibri" pitchFamily="34" charset="0"/>
                  <a:ea typeface="+mn-ea"/>
                  <a:cs typeface="Calibri" pitchFamily="34" charset="0"/>
                </a:rPr>
                <a:t>) - r * F</a:t>
              </a:r>
              <a:r>
                <a:rPr lang="en-US" altLang="zh-CN" sz="1400" b="0" baseline="-25000" noProof="1">
                  <a:latin typeface="Calibri" pitchFamily="34" charset="0"/>
                  <a:ea typeface="+mn-ea"/>
                  <a:cs typeface="Calibri" pitchFamily="34" charset="0"/>
                </a:rPr>
                <a:t>54y </a:t>
              </a:r>
              <a:r>
                <a:rPr lang="en-US" altLang="zh-CN" sz="1400" b="0" noProof="1">
                  <a:latin typeface="Calibri" pitchFamily="34" charset="0"/>
                  <a:ea typeface="+mn-ea"/>
                  <a:cs typeface="Calibri" pitchFamily="34" charset="0"/>
                </a:rPr>
                <a:t>* cos(22.56 + </a:t>
              </a:r>
              <a:r>
                <a:rPr lang="en-US" altLang="zh-CN" sz="1400" b="0" noProof="1">
                  <a:latin typeface="Times New Roman Regular" panose="02020503050405090304" charset="0"/>
                  <a:ea typeface="+mn-ea"/>
                  <a:cs typeface="Times New Roman Regular" panose="02020503050405090304" charset="0"/>
                </a:rPr>
                <a:t>θ</a:t>
              </a:r>
              <a:r>
                <a:rPr lang="en-US" altLang="zh-CN" sz="1400" b="0" baseline="-25000" noProof="1">
                  <a:latin typeface="Times New Roman Regular" panose="02020503050405090304" charset="0"/>
                  <a:ea typeface="+mn-ea"/>
                  <a:cs typeface="Times New Roman Regular" panose="02020503050405090304" charset="0"/>
                </a:rPr>
                <a:t>4</a:t>
              </a:r>
              <a:r>
                <a:rPr lang="en-US" altLang="zh-CN" sz="1400" b="0" noProof="1">
                  <a:latin typeface="Calibri" pitchFamily="34" charset="0"/>
                  <a:ea typeface="+mn-ea"/>
                  <a:cs typeface="Calibri" pitchFamily="34" charset="0"/>
                </a:rPr>
                <a:t>) - r * F</a:t>
              </a:r>
              <a:r>
                <a:rPr lang="en-US" altLang="zh-CN" sz="1400" b="0" baseline="-25000" noProof="1">
                  <a:latin typeface="Calibri" pitchFamily="34" charset="0"/>
                  <a:ea typeface="+mn-ea"/>
                  <a:cs typeface="Calibri" pitchFamily="34" charset="0"/>
                </a:rPr>
                <a:t>34x </a:t>
              </a:r>
              <a:r>
                <a:rPr lang="en-US" altLang="zh-CN" sz="1400" b="0" noProof="1">
                  <a:latin typeface="Calibri" pitchFamily="34" charset="0"/>
                  <a:ea typeface="+mn-ea"/>
                  <a:cs typeface="Calibri" pitchFamily="34" charset="0"/>
                </a:rPr>
                <a:t>* sin(201.44 - </a:t>
              </a:r>
              <a:r>
                <a:rPr lang="en-US" altLang="zh-CN" sz="1400" b="0" noProof="1">
                  <a:latin typeface="Times New Roman Regular" panose="02020503050405090304" charset="0"/>
                  <a:ea typeface="+mn-ea"/>
                  <a:cs typeface="Times New Roman Regular" panose="02020503050405090304" charset="0"/>
                </a:rPr>
                <a:t>θ</a:t>
              </a:r>
              <a:r>
                <a:rPr lang="en-US" altLang="zh-CN" sz="1400" b="0" baseline="-25000" noProof="1">
                  <a:latin typeface="Times New Roman Regular" panose="02020503050405090304" charset="0"/>
                  <a:ea typeface="+mn-ea"/>
                  <a:cs typeface="Times New Roman Regular" panose="02020503050405090304" charset="0"/>
                </a:rPr>
                <a:t>4</a:t>
              </a:r>
              <a:r>
                <a:rPr lang="en-US" altLang="zh-CN" sz="1400" b="0" noProof="1">
                  <a:latin typeface="Calibri" pitchFamily="34" charset="0"/>
                  <a:ea typeface="+mn-ea"/>
                  <a:cs typeface="Calibri" pitchFamily="34" charset="0"/>
                </a:rPr>
                <a:t>) - r * F</a:t>
              </a:r>
              <a:r>
                <a:rPr lang="en-US" altLang="zh-CN" sz="1400" b="0" baseline="-25000" noProof="1">
                  <a:latin typeface="Calibri" pitchFamily="34" charset="0"/>
                  <a:ea typeface="+mn-ea"/>
                  <a:cs typeface="Calibri" pitchFamily="34" charset="0"/>
                </a:rPr>
                <a:t>34y </a:t>
              </a:r>
              <a:r>
                <a:rPr lang="en-US" altLang="zh-CN" sz="1400" b="0" noProof="1">
                  <a:latin typeface="Calibri" pitchFamily="34" charset="0"/>
                  <a:ea typeface="+mn-ea"/>
                  <a:cs typeface="Calibri" pitchFamily="34" charset="0"/>
                </a:rPr>
                <a:t>* cos(201.44 - </a:t>
              </a:r>
              <a:r>
                <a:rPr lang="en-US" altLang="zh-CN" sz="1400" b="0" noProof="1">
                  <a:latin typeface="Times New Roman Regular" panose="02020503050405090304" charset="0"/>
                  <a:ea typeface="+mn-ea"/>
                  <a:cs typeface="Times New Roman Regular" panose="02020503050405090304" charset="0"/>
                </a:rPr>
                <a:t>θ</a:t>
              </a:r>
              <a:r>
                <a:rPr lang="en-US" altLang="zh-CN" sz="1400" b="0" baseline="-25000" noProof="1">
                  <a:latin typeface="Times New Roman Regular" panose="02020503050405090304" charset="0"/>
                  <a:ea typeface="+mn-ea"/>
                  <a:cs typeface="Times New Roman Regular" panose="02020503050405090304" charset="0"/>
                </a:rPr>
                <a:t>4</a:t>
              </a:r>
              <a:r>
                <a:rPr lang="en-US" altLang="zh-CN" sz="1400" b="0" noProof="1">
                  <a:latin typeface="Calibri" pitchFamily="34" charset="0"/>
                  <a:ea typeface="+mn-ea"/>
                  <a:cs typeface="Calibri" pitchFamily="34" charset="0"/>
                </a:rPr>
                <a:t>)= 0</a:t>
              </a:r>
              <a:r>
                <a:rPr lang="en-US" altLang="zh-CN" sz="1050" b="0" noProof="1">
                  <a:latin typeface="Calibri" pitchFamily="34" charset="0"/>
                  <a:ea typeface="+mn-ea"/>
                  <a:cs typeface="Calibri" pitchFamily="34" charset="0"/>
                </a:rPr>
                <a:t>	</a:t>
              </a:r>
              <a:r>
                <a:rPr lang="en-US" altLang="zh-CN" sz="1400" b="0" noProof="1">
                  <a:latin typeface="Calibri" pitchFamily="34" charset="0"/>
                  <a:ea typeface="+mn-ea"/>
                  <a:cs typeface="Calibri" pitchFamily="34" charset="0"/>
                </a:rPr>
                <a:t>(9)</a:t>
              </a:r>
              <a:endParaRPr lang="en-US" altLang="zh-CN" sz="1400" noProof="1">
                <a:latin typeface="Calibri" pitchFamily="34" charset="0"/>
                <a:cs typeface="Calibri" pitchFamily="34" charset="0"/>
              </a:endParaRPr>
            </a:p>
          </p:txBody>
        </p:sp>
      </p:grpSp>
    </p:spTree>
  </p:cSld>
  <p:clrMapOvr>
    <a:masterClrMapping/>
  </p:clrMapOvr>
  <p:transition spd="slow" advClick="0"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文本框 99"/>
          <p:cNvSpPr txBox="1"/>
          <p:nvPr/>
        </p:nvSpPr>
        <p:spPr>
          <a:xfrm>
            <a:off x="209550" y="133350"/>
            <a:ext cx="5080000" cy="400050"/>
          </a:xfrm>
          <a:prstGeom prst="rect">
            <a:avLst/>
          </a:prstGeom>
          <a:noFill/>
          <a:ln w="9525">
            <a:noFill/>
          </a:ln>
        </p:spPr>
        <p:txBody>
          <a:bodyPr anchor="t">
            <a:spAutoFit/>
          </a:bodyPr>
          <a:p>
            <a:pPr indent="0"/>
            <a:r>
              <a:rPr lang="en-US" altLang="zh-CN" sz="2000">
                <a:solidFill>
                  <a:srgbClr val="000000"/>
                </a:solidFill>
                <a:latin typeface="Times New Roman Bold" panose="02020503050405090304" charset="0"/>
                <a:ea typeface="宋体" charset="-122"/>
              </a:rPr>
              <a:t>Force analyze of each component</a:t>
            </a:r>
            <a:endParaRPr lang="zh-CN" altLang="en-US" sz="2000">
              <a:latin typeface="Calibri" pitchFamily="34" charset="0"/>
              <a:ea typeface="宋体" charset="-122"/>
            </a:endParaRPr>
          </a:p>
        </p:txBody>
      </p:sp>
      <p:sp>
        <p:nvSpPr>
          <p:cNvPr id="43010" name="文本框 2"/>
          <p:cNvSpPr txBox="1"/>
          <p:nvPr/>
        </p:nvSpPr>
        <p:spPr>
          <a:xfrm>
            <a:off x="209550" y="533400"/>
            <a:ext cx="2286000" cy="260350"/>
          </a:xfrm>
          <a:prstGeom prst="rect">
            <a:avLst/>
          </a:prstGeom>
          <a:noFill/>
          <a:ln w="9525">
            <a:noFill/>
          </a:ln>
        </p:spPr>
        <p:txBody>
          <a:bodyPr wrap="square" anchor="t">
            <a:spAutoFit/>
          </a:bodyPr>
          <a:p>
            <a:pPr indent="0"/>
            <a:r>
              <a:rPr lang="en-US" altLang="zh-CN" sz="1100">
                <a:solidFill>
                  <a:srgbClr val="000000"/>
                </a:solidFill>
                <a:latin typeface="Times New Roman Bold" panose="02020503050405090304" charset="0"/>
                <a:ea typeface="宋体" charset="-122"/>
              </a:rPr>
              <a:t>Force analysis of link 5:</a:t>
            </a:r>
            <a:endParaRPr lang="zh-CN" altLang="en-US">
              <a:latin typeface="Calibri" pitchFamily="34" charset="0"/>
              <a:ea typeface="宋体" charset="-122"/>
            </a:endParaRPr>
          </a:p>
        </p:txBody>
      </p:sp>
      <p:grpSp>
        <p:nvGrpSpPr>
          <p:cNvPr id="43011" name="组合 4"/>
          <p:cNvGrpSpPr/>
          <p:nvPr/>
        </p:nvGrpSpPr>
        <p:grpSpPr>
          <a:xfrm>
            <a:off x="209550" y="731838"/>
            <a:ext cx="6821488" cy="4078287"/>
            <a:chOff x="330" y="1153"/>
            <a:chExt cx="10742" cy="6423"/>
          </a:xfrm>
        </p:grpSpPr>
        <p:sp>
          <p:nvSpPr>
            <p:cNvPr id="43012" name="文本框 5"/>
            <p:cNvSpPr txBox="1"/>
            <p:nvPr/>
          </p:nvSpPr>
          <p:spPr>
            <a:xfrm>
              <a:off x="330" y="6658"/>
              <a:ext cx="10742" cy="919"/>
            </a:xfrm>
            <a:prstGeom prst="rect">
              <a:avLst/>
            </a:prstGeom>
            <a:noFill/>
            <a:ln w="9525">
              <a:noFill/>
            </a:ln>
          </p:spPr>
          <p:txBody>
            <a:bodyPr wrap="square" anchor="t">
              <a:spAutoFit/>
            </a:bodyPr>
            <a:p>
              <a:pPr indent="266700"/>
              <a:r>
                <a:rPr lang="en-US" altLang="zh-CN" sz="1600">
                  <a:latin typeface="Calibri" pitchFamily="34" charset="0"/>
                  <a:ea typeface="宋体" charset="-122"/>
                </a:rPr>
                <a:t>Notice that:</a:t>
              </a:r>
              <a:endParaRPr lang="en-US" altLang="zh-CN" sz="1600">
                <a:latin typeface="Calibri" pitchFamily="34" charset="0"/>
                <a:ea typeface="宋体" charset="-122"/>
              </a:endParaRPr>
            </a:p>
            <a:p>
              <a:pPr indent="266700"/>
              <a:r>
                <a:rPr lang="en-US" altLang="zh-CN" sz="1600">
                  <a:latin typeface="Calibri" pitchFamily="34" charset="0"/>
                  <a:ea typeface="宋体" charset="-122"/>
                </a:rPr>
                <a:t>Fc5x = m5 * ac5x;  Fc5y = m5 * ac5y;  F65x = - F56x ;  F65y = - F56y</a:t>
              </a:r>
              <a:endParaRPr lang="en-US" altLang="zh-CN" sz="1600">
                <a:latin typeface="Calibri" pitchFamily="34" charset="0"/>
                <a:ea typeface="宋体" charset="-122"/>
              </a:endParaRPr>
            </a:p>
          </p:txBody>
        </p:sp>
        <p:pic>
          <p:nvPicPr>
            <p:cNvPr id="43013" name="图片 5"/>
            <p:cNvPicPr>
              <a:picLocks noChangeAspect="1"/>
            </p:cNvPicPr>
            <p:nvPr/>
          </p:nvPicPr>
          <p:blipFill>
            <a:blip r:embed="rId1"/>
            <a:stretch>
              <a:fillRect/>
            </a:stretch>
          </p:blipFill>
          <p:spPr>
            <a:xfrm>
              <a:off x="330" y="1153"/>
              <a:ext cx="10394" cy="5604"/>
            </a:xfrm>
            <a:prstGeom prst="rect">
              <a:avLst/>
            </a:prstGeom>
            <a:noFill/>
            <a:ln w="9525">
              <a:noFill/>
            </a:ln>
          </p:spPr>
        </p:pic>
        <p:sp>
          <p:nvSpPr>
            <p:cNvPr id="43014" name="文本框 3"/>
            <p:cNvSpPr txBox="1"/>
            <p:nvPr/>
          </p:nvSpPr>
          <p:spPr>
            <a:xfrm>
              <a:off x="2893" y="1153"/>
              <a:ext cx="7832" cy="1501"/>
            </a:xfrm>
            <a:prstGeom prst="rect">
              <a:avLst/>
            </a:prstGeom>
            <a:noFill/>
            <a:ln w="9525">
              <a:noFill/>
            </a:ln>
          </p:spPr>
          <p:txBody>
            <a:bodyPr wrap="square" anchor="t">
              <a:spAutoFit/>
            </a:bodyPr>
            <a:p>
              <a:pPr indent="0"/>
              <a:r>
                <a:rPr lang="en-US" altLang="zh-CN" sz="1400">
                  <a:latin typeface="Calibri" pitchFamily="34" charset="0"/>
                  <a:ea typeface="宋体" charset="-122"/>
                </a:rPr>
                <a:t>F</a:t>
              </a:r>
              <a:r>
                <a:rPr lang="en-US" altLang="zh-CN" sz="1400" baseline="-25000">
                  <a:latin typeface="Calibri" pitchFamily="34" charset="0"/>
                  <a:ea typeface="宋体" charset="-122"/>
                </a:rPr>
                <a:t>45x </a:t>
              </a:r>
              <a:r>
                <a:rPr lang="en-US" altLang="zh-CN" sz="1400">
                  <a:latin typeface="Calibri" pitchFamily="34" charset="0"/>
                  <a:ea typeface="宋体" charset="-122"/>
                </a:rPr>
                <a:t>+ F</a:t>
              </a:r>
              <a:r>
                <a:rPr lang="en-US" altLang="zh-CN" sz="1400" baseline="-25000">
                  <a:latin typeface="Calibri" pitchFamily="34" charset="0"/>
                  <a:ea typeface="宋体" charset="-122"/>
                </a:rPr>
                <a:t>c5x</a:t>
              </a:r>
              <a:r>
                <a:rPr lang="en-US" altLang="zh-CN" sz="1400">
                  <a:latin typeface="Calibri" pitchFamily="34" charset="0"/>
                  <a:ea typeface="宋体" charset="-122"/>
                </a:rPr>
                <a:t> + F</a:t>
              </a:r>
              <a:r>
                <a:rPr lang="en-US" altLang="zh-CN" sz="1400" baseline="-25000">
                  <a:latin typeface="Calibri" pitchFamily="34" charset="0"/>
                  <a:ea typeface="宋体" charset="-122"/>
                </a:rPr>
                <a:t>65x</a:t>
              </a:r>
              <a:r>
                <a:rPr lang="en-US" altLang="zh-CN" sz="1400">
                  <a:latin typeface="Calibri" pitchFamily="34" charset="0"/>
                  <a:ea typeface="宋体" charset="-122"/>
                </a:rPr>
                <a:t> = 0			(10)</a:t>
              </a:r>
              <a:endParaRPr lang="en-US" altLang="zh-CN" sz="1400">
                <a:latin typeface="Calibri" pitchFamily="34" charset="0"/>
                <a:ea typeface="宋体" charset="-122"/>
              </a:endParaRPr>
            </a:p>
            <a:p>
              <a:pPr indent="0"/>
              <a:r>
                <a:rPr lang="en-US" altLang="zh-CN" sz="1400">
                  <a:latin typeface="Calibri" pitchFamily="34" charset="0"/>
                  <a:ea typeface="宋体" charset="-122"/>
                </a:rPr>
                <a:t>F</a:t>
              </a:r>
              <a:r>
                <a:rPr lang="en-US" altLang="zh-CN" sz="1400" baseline="-25000">
                  <a:latin typeface="Calibri" pitchFamily="34" charset="0"/>
                  <a:ea typeface="宋体" charset="-122"/>
                </a:rPr>
                <a:t>45y </a:t>
              </a:r>
              <a:r>
                <a:rPr lang="en-US" altLang="zh-CN" sz="1400">
                  <a:latin typeface="Calibri" pitchFamily="34" charset="0"/>
                  <a:ea typeface="宋体" charset="-122"/>
                </a:rPr>
                <a:t>+ F</a:t>
              </a:r>
              <a:r>
                <a:rPr lang="en-US" altLang="zh-CN" sz="1400" baseline="-25000">
                  <a:latin typeface="Calibri" pitchFamily="34" charset="0"/>
                  <a:ea typeface="宋体" charset="-122"/>
                </a:rPr>
                <a:t>c5y</a:t>
              </a:r>
              <a:r>
                <a:rPr lang="en-US" altLang="zh-CN" sz="1400">
                  <a:latin typeface="Calibri" pitchFamily="34" charset="0"/>
                  <a:ea typeface="宋体" charset="-122"/>
                </a:rPr>
                <a:t> + F</a:t>
              </a:r>
              <a:r>
                <a:rPr lang="en-US" altLang="zh-CN" sz="1400" baseline="-25000">
                  <a:latin typeface="Calibri" pitchFamily="34" charset="0"/>
                  <a:ea typeface="宋体" charset="-122"/>
                </a:rPr>
                <a:t>65y </a:t>
              </a:r>
              <a:r>
                <a:rPr lang="en-US" altLang="zh-CN" sz="1400">
                  <a:latin typeface="Calibri" pitchFamily="34" charset="0"/>
                  <a:ea typeface="宋体" charset="-122"/>
                </a:rPr>
                <a:t>- m</a:t>
              </a:r>
              <a:r>
                <a:rPr lang="en-US" altLang="zh-CN" sz="1400" baseline="-25000">
                  <a:latin typeface="Calibri" pitchFamily="34" charset="0"/>
                  <a:ea typeface="宋体" charset="-122"/>
                </a:rPr>
                <a:t>5</a:t>
              </a:r>
              <a:r>
                <a:rPr lang="en-US" altLang="zh-CN" sz="1400">
                  <a:latin typeface="Calibri" pitchFamily="34" charset="0"/>
                  <a:ea typeface="宋体" charset="-122"/>
                </a:rPr>
                <a:t>g = 0		(11)</a:t>
              </a:r>
              <a:endParaRPr lang="en-US" altLang="zh-CN" sz="1400">
                <a:latin typeface="Calibri" pitchFamily="34" charset="0"/>
                <a:ea typeface="宋体" charset="-122"/>
              </a:endParaRPr>
            </a:p>
            <a:p>
              <a:pPr indent="0"/>
              <a:r>
                <a:rPr lang="en-US" altLang="zh-CN" sz="1400">
                  <a:latin typeface="Calibri" pitchFamily="34" charset="0"/>
                  <a:ea typeface="宋体" charset="-122"/>
                </a:rPr>
                <a:t>M</a:t>
              </a:r>
              <a:r>
                <a:rPr lang="en-US" altLang="zh-CN" sz="1400" baseline="-25000">
                  <a:latin typeface="Calibri" pitchFamily="34" charset="0"/>
                  <a:ea typeface="宋体" charset="-122"/>
                </a:rPr>
                <a:t>c5 </a:t>
              </a:r>
              <a:r>
                <a:rPr lang="en-US" altLang="zh-CN" sz="1400">
                  <a:latin typeface="Calibri" pitchFamily="34" charset="0"/>
                  <a:ea typeface="宋体" charset="-122"/>
                </a:rPr>
                <a:t>- (L</a:t>
              </a:r>
              <a:r>
                <a:rPr lang="en-US" altLang="zh-CN" sz="1400" baseline="-25000">
                  <a:latin typeface="Calibri" pitchFamily="34" charset="0"/>
                  <a:ea typeface="宋体" charset="-122"/>
                </a:rPr>
                <a:t>5</a:t>
              </a:r>
              <a:r>
                <a:rPr lang="en-US" altLang="zh-CN" sz="1400">
                  <a:latin typeface="Calibri" pitchFamily="34" charset="0"/>
                  <a:ea typeface="宋体" charset="-122"/>
                </a:rPr>
                <a:t>/2) * F</a:t>
              </a:r>
              <a:r>
                <a:rPr lang="en-US" altLang="zh-CN" sz="1400" baseline="-25000">
                  <a:latin typeface="Calibri" pitchFamily="34" charset="0"/>
                  <a:ea typeface="宋体" charset="-122"/>
                </a:rPr>
                <a:t>45x </a:t>
              </a:r>
              <a:r>
                <a:rPr lang="en-US" altLang="zh-CN" sz="1400">
                  <a:latin typeface="Calibri" pitchFamily="34" charset="0"/>
                  <a:ea typeface="宋体" charset="-122"/>
                </a:rPr>
                <a:t>* sin(</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5</a:t>
              </a:r>
              <a:r>
                <a:rPr lang="en-US" altLang="zh-CN" sz="1400">
                  <a:latin typeface="Calibri" pitchFamily="34" charset="0"/>
                  <a:ea typeface="宋体" charset="-122"/>
                </a:rPr>
                <a:t>) + (L</a:t>
              </a:r>
              <a:r>
                <a:rPr lang="en-US" altLang="zh-CN" sz="1400" baseline="-25000">
                  <a:latin typeface="Calibri" pitchFamily="34" charset="0"/>
                  <a:ea typeface="宋体" charset="-122"/>
                </a:rPr>
                <a:t>5</a:t>
              </a:r>
              <a:r>
                <a:rPr lang="en-US" altLang="zh-CN" sz="1400">
                  <a:latin typeface="Calibri" pitchFamily="34" charset="0"/>
                  <a:ea typeface="宋体" charset="-122"/>
                </a:rPr>
                <a:t>/2) * F</a:t>
              </a:r>
              <a:r>
                <a:rPr lang="en-US" altLang="zh-CN" sz="1400" baseline="-25000">
                  <a:latin typeface="Calibri" pitchFamily="34" charset="0"/>
                  <a:ea typeface="宋体" charset="-122"/>
                </a:rPr>
                <a:t>45y  </a:t>
              </a:r>
              <a:r>
                <a:rPr lang="en-US" altLang="zh-CN" sz="1400">
                  <a:latin typeface="Calibri" pitchFamily="34" charset="0"/>
                  <a:ea typeface="宋体" charset="-122"/>
                </a:rPr>
                <a:t>* cos(</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5</a:t>
              </a:r>
              <a:r>
                <a:rPr lang="en-US" altLang="zh-CN" sz="1400">
                  <a:latin typeface="Calibri" pitchFamily="34" charset="0"/>
                  <a:ea typeface="宋体" charset="-122"/>
                </a:rPr>
                <a:t>) + (L</a:t>
              </a:r>
              <a:r>
                <a:rPr lang="en-US" altLang="zh-CN" sz="1400" baseline="-25000">
                  <a:latin typeface="Calibri" pitchFamily="34" charset="0"/>
                  <a:ea typeface="宋体" charset="-122"/>
                </a:rPr>
                <a:t>5</a:t>
              </a:r>
              <a:r>
                <a:rPr lang="en-US" altLang="zh-CN" sz="1400">
                  <a:latin typeface="Calibri" pitchFamily="34" charset="0"/>
                  <a:ea typeface="宋体" charset="-122"/>
                </a:rPr>
                <a:t>/2) * F</a:t>
              </a:r>
              <a:r>
                <a:rPr lang="en-US" altLang="zh-CN" sz="1400" baseline="-25000">
                  <a:latin typeface="Calibri" pitchFamily="34" charset="0"/>
                  <a:ea typeface="宋体" charset="-122"/>
                </a:rPr>
                <a:t>65x </a:t>
              </a:r>
              <a:r>
                <a:rPr lang="en-US" altLang="zh-CN" sz="1400">
                  <a:latin typeface="Calibri" pitchFamily="34" charset="0"/>
                  <a:ea typeface="宋体" charset="-122"/>
                </a:rPr>
                <a:t>* sin(</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5</a:t>
              </a:r>
              <a:r>
                <a:rPr lang="en-US" altLang="zh-CN" sz="1400">
                  <a:latin typeface="Calibri" pitchFamily="34" charset="0"/>
                  <a:ea typeface="宋体" charset="-122"/>
                </a:rPr>
                <a:t>) - (L</a:t>
              </a:r>
              <a:r>
                <a:rPr lang="en-US" altLang="zh-CN" sz="1400" baseline="-25000">
                  <a:latin typeface="Calibri" pitchFamily="34" charset="0"/>
                  <a:ea typeface="宋体" charset="-122"/>
                </a:rPr>
                <a:t>5</a:t>
              </a:r>
              <a:r>
                <a:rPr lang="en-US" altLang="zh-CN" sz="1400">
                  <a:latin typeface="Calibri" pitchFamily="34" charset="0"/>
                  <a:ea typeface="宋体" charset="-122"/>
                </a:rPr>
                <a:t>/2) * F</a:t>
              </a:r>
              <a:r>
                <a:rPr lang="en-US" altLang="zh-CN" sz="1400" baseline="-25000">
                  <a:latin typeface="Calibri" pitchFamily="34" charset="0"/>
                  <a:ea typeface="宋体" charset="-122"/>
                </a:rPr>
                <a:t>65y </a:t>
              </a:r>
              <a:r>
                <a:rPr lang="en-US" altLang="zh-CN" sz="1400">
                  <a:latin typeface="Calibri" pitchFamily="34" charset="0"/>
                  <a:ea typeface="宋体" charset="-122"/>
                </a:rPr>
                <a:t>* cos(</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5</a:t>
              </a:r>
              <a:r>
                <a:rPr lang="en-US" altLang="zh-CN" sz="1400">
                  <a:latin typeface="Calibri" pitchFamily="34" charset="0"/>
                  <a:ea typeface="宋体" charset="-122"/>
                </a:rPr>
                <a:t>) = 0	(12)</a:t>
              </a:r>
              <a:endParaRPr lang="zh-CN" altLang="en-US" sz="1400">
                <a:latin typeface="Calibri" pitchFamily="34" charset="0"/>
                <a:ea typeface="宋体" charset="-122"/>
              </a:endParaRPr>
            </a:p>
          </p:txBody>
        </p:sp>
      </p:grpSp>
    </p:spTree>
  </p:cSld>
  <p:clrMapOvr>
    <a:masterClrMapping/>
  </p:clrMapOvr>
  <p:transition spd="slow" advClick="0"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框 99"/>
          <p:cNvSpPr txBox="1"/>
          <p:nvPr/>
        </p:nvSpPr>
        <p:spPr>
          <a:xfrm>
            <a:off x="209550" y="133350"/>
            <a:ext cx="5080000" cy="400050"/>
          </a:xfrm>
          <a:prstGeom prst="rect">
            <a:avLst/>
          </a:prstGeom>
          <a:noFill/>
          <a:ln w="9525">
            <a:noFill/>
          </a:ln>
        </p:spPr>
        <p:txBody>
          <a:bodyPr anchor="t">
            <a:spAutoFit/>
          </a:bodyPr>
          <a:p>
            <a:pPr indent="0"/>
            <a:r>
              <a:rPr lang="en-US" altLang="zh-CN" sz="2000">
                <a:solidFill>
                  <a:srgbClr val="000000"/>
                </a:solidFill>
                <a:latin typeface="Times New Roman Bold" panose="02020503050405090304" charset="0"/>
                <a:ea typeface="宋体" charset="-122"/>
              </a:rPr>
              <a:t>Force analyze of each component</a:t>
            </a:r>
            <a:endParaRPr lang="zh-CN" altLang="en-US" sz="2000">
              <a:latin typeface="Calibri" pitchFamily="34" charset="0"/>
              <a:ea typeface="宋体" charset="-122"/>
            </a:endParaRPr>
          </a:p>
        </p:txBody>
      </p:sp>
      <p:sp>
        <p:nvSpPr>
          <p:cNvPr id="44034" name="文本框 2"/>
          <p:cNvSpPr txBox="1"/>
          <p:nvPr/>
        </p:nvSpPr>
        <p:spPr>
          <a:xfrm>
            <a:off x="209550" y="533400"/>
            <a:ext cx="2286000" cy="260350"/>
          </a:xfrm>
          <a:prstGeom prst="rect">
            <a:avLst/>
          </a:prstGeom>
          <a:noFill/>
          <a:ln w="9525">
            <a:noFill/>
          </a:ln>
        </p:spPr>
        <p:txBody>
          <a:bodyPr wrap="square" anchor="t">
            <a:spAutoFit/>
          </a:bodyPr>
          <a:p>
            <a:pPr indent="0"/>
            <a:r>
              <a:rPr lang="en-US" altLang="zh-CN" sz="1100">
                <a:solidFill>
                  <a:srgbClr val="000000"/>
                </a:solidFill>
                <a:latin typeface="Times New Roman Bold" panose="02020503050405090304" charset="0"/>
                <a:ea typeface="宋体" charset="-122"/>
              </a:rPr>
              <a:t>Force analysis of link 6:</a:t>
            </a:r>
            <a:endParaRPr lang="zh-CN" altLang="en-US">
              <a:latin typeface="Calibri" pitchFamily="34" charset="0"/>
              <a:ea typeface="宋体" charset="-122"/>
            </a:endParaRPr>
          </a:p>
        </p:txBody>
      </p:sp>
      <p:sp>
        <p:nvSpPr>
          <p:cNvPr id="44035" name="文本框 5"/>
          <p:cNvSpPr txBox="1"/>
          <p:nvPr/>
        </p:nvSpPr>
        <p:spPr>
          <a:xfrm>
            <a:off x="209550" y="4227513"/>
            <a:ext cx="6821488" cy="584200"/>
          </a:xfrm>
          <a:prstGeom prst="rect">
            <a:avLst/>
          </a:prstGeom>
          <a:noFill/>
          <a:ln w="9525">
            <a:noFill/>
          </a:ln>
        </p:spPr>
        <p:txBody>
          <a:bodyPr wrap="square" anchor="t">
            <a:spAutoFit/>
          </a:bodyPr>
          <a:p>
            <a:pPr indent="266700"/>
            <a:r>
              <a:rPr lang="en-US" altLang="zh-CN" sz="1600">
                <a:latin typeface="Calibri" pitchFamily="34" charset="0"/>
                <a:ea typeface="宋体" charset="-122"/>
              </a:rPr>
              <a:t>Notice that:</a:t>
            </a:r>
            <a:endParaRPr lang="en-US" altLang="zh-CN" sz="1600">
              <a:latin typeface="Calibri" pitchFamily="34" charset="0"/>
              <a:ea typeface="宋体" charset="-122"/>
            </a:endParaRPr>
          </a:p>
          <a:p>
            <a:pPr indent="266700"/>
            <a:r>
              <a:rPr lang="en-US" altLang="zh-CN" sz="1600">
                <a:latin typeface="Calibri" pitchFamily="34" charset="0"/>
                <a:ea typeface="宋体" charset="-122"/>
              </a:rPr>
              <a:t>Fc6x = m6 * ac6x;  Fc6y = m6 * ac6y;</a:t>
            </a:r>
            <a:endParaRPr lang="en-US" altLang="zh-CN" sz="1600">
              <a:latin typeface="Calibri" pitchFamily="34" charset="0"/>
              <a:ea typeface="宋体" charset="-122"/>
            </a:endParaRPr>
          </a:p>
        </p:txBody>
      </p:sp>
      <p:pic>
        <p:nvPicPr>
          <p:cNvPr id="44036" name="图片 6"/>
          <p:cNvPicPr>
            <a:picLocks noChangeAspect="1"/>
          </p:cNvPicPr>
          <p:nvPr/>
        </p:nvPicPr>
        <p:blipFill>
          <a:blip r:embed="rId1"/>
          <a:stretch>
            <a:fillRect/>
          </a:stretch>
        </p:blipFill>
        <p:spPr>
          <a:xfrm>
            <a:off x="209550" y="731838"/>
            <a:ext cx="6600825" cy="3551237"/>
          </a:xfrm>
          <a:prstGeom prst="rect">
            <a:avLst/>
          </a:prstGeom>
          <a:noFill/>
          <a:ln w="9525">
            <a:noFill/>
          </a:ln>
        </p:spPr>
      </p:pic>
      <p:sp>
        <p:nvSpPr>
          <p:cNvPr id="44037" name="文本框 1"/>
          <p:cNvSpPr txBox="1"/>
          <p:nvPr/>
        </p:nvSpPr>
        <p:spPr>
          <a:xfrm>
            <a:off x="3471863" y="3330575"/>
            <a:ext cx="4943475" cy="952500"/>
          </a:xfrm>
          <a:prstGeom prst="rect">
            <a:avLst/>
          </a:prstGeom>
          <a:noFill/>
          <a:ln w="9525">
            <a:noFill/>
          </a:ln>
        </p:spPr>
        <p:txBody>
          <a:bodyPr wrap="square" anchor="t">
            <a:spAutoFit/>
          </a:bodyPr>
          <a:p>
            <a:pPr indent="0"/>
            <a:r>
              <a:rPr lang="en-US" altLang="zh-CN" sz="1400">
                <a:latin typeface="Calibri" pitchFamily="34" charset="0"/>
                <a:ea typeface="宋体" charset="-122"/>
              </a:rPr>
              <a:t>F</a:t>
            </a:r>
            <a:r>
              <a:rPr lang="en-US" altLang="zh-CN" sz="1400" baseline="-25000">
                <a:latin typeface="Calibri" pitchFamily="34" charset="0"/>
                <a:ea typeface="宋体" charset="-122"/>
              </a:rPr>
              <a:t>56x </a:t>
            </a:r>
            <a:r>
              <a:rPr lang="en-US" altLang="zh-CN" sz="1400">
                <a:latin typeface="Calibri" pitchFamily="34" charset="0"/>
                <a:ea typeface="宋体" charset="-122"/>
              </a:rPr>
              <a:t>+ F</a:t>
            </a:r>
            <a:r>
              <a:rPr lang="en-US" altLang="zh-CN" sz="1400" baseline="-25000">
                <a:latin typeface="Calibri" pitchFamily="34" charset="0"/>
                <a:ea typeface="宋体" charset="-122"/>
              </a:rPr>
              <a:t>c6x</a:t>
            </a:r>
            <a:r>
              <a:rPr lang="en-US" altLang="zh-CN" sz="1400">
                <a:latin typeface="Calibri" pitchFamily="34" charset="0"/>
                <a:ea typeface="宋体" charset="-122"/>
              </a:rPr>
              <a:t> + F</a:t>
            </a:r>
            <a:r>
              <a:rPr lang="en-US" altLang="zh-CN" sz="1400" baseline="-25000">
                <a:latin typeface="Calibri" pitchFamily="34" charset="0"/>
                <a:ea typeface="宋体" charset="-122"/>
              </a:rPr>
              <a:t>16x</a:t>
            </a:r>
            <a:r>
              <a:rPr lang="en-US" altLang="zh-CN" sz="1400">
                <a:latin typeface="Calibri" pitchFamily="34" charset="0"/>
                <a:ea typeface="宋体" charset="-122"/>
              </a:rPr>
              <a:t> = 0			(13)</a:t>
            </a:r>
            <a:endParaRPr lang="en-US" altLang="zh-CN" sz="1400">
              <a:latin typeface="Calibri" pitchFamily="34" charset="0"/>
              <a:ea typeface="宋体" charset="-122"/>
            </a:endParaRPr>
          </a:p>
          <a:p>
            <a:pPr indent="0"/>
            <a:r>
              <a:rPr lang="en-US" altLang="zh-CN" sz="1400">
                <a:latin typeface="Calibri" pitchFamily="34" charset="0"/>
                <a:ea typeface="宋体" charset="-122"/>
              </a:rPr>
              <a:t>F</a:t>
            </a:r>
            <a:r>
              <a:rPr lang="en-US" altLang="zh-CN" sz="1400" baseline="-25000">
                <a:latin typeface="Calibri" pitchFamily="34" charset="0"/>
                <a:ea typeface="宋体" charset="-122"/>
              </a:rPr>
              <a:t>56y </a:t>
            </a:r>
            <a:r>
              <a:rPr lang="en-US" altLang="zh-CN" sz="1400">
                <a:latin typeface="Calibri" pitchFamily="34" charset="0"/>
                <a:ea typeface="宋体" charset="-122"/>
              </a:rPr>
              <a:t>+ F</a:t>
            </a:r>
            <a:r>
              <a:rPr lang="en-US" altLang="zh-CN" sz="1400" baseline="-25000">
                <a:latin typeface="Calibri" pitchFamily="34" charset="0"/>
                <a:ea typeface="宋体" charset="-122"/>
              </a:rPr>
              <a:t>c6y</a:t>
            </a:r>
            <a:r>
              <a:rPr lang="en-US" altLang="zh-CN" sz="1400">
                <a:latin typeface="Calibri" pitchFamily="34" charset="0"/>
                <a:ea typeface="宋体" charset="-122"/>
              </a:rPr>
              <a:t> + F</a:t>
            </a:r>
            <a:r>
              <a:rPr lang="en-US" altLang="zh-CN" sz="1400" baseline="-25000">
                <a:latin typeface="Calibri" pitchFamily="34" charset="0"/>
                <a:ea typeface="宋体" charset="-122"/>
              </a:rPr>
              <a:t>16y </a:t>
            </a:r>
            <a:r>
              <a:rPr lang="en-US" altLang="zh-CN" sz="1400">
                <a:latin typeface="Calibri" pitchFamily="34" charset="0"/>
                <a:ea typeface="宋体" charset="-122"/>
              </a:rPr>
              <a:t>- m</a:t>
            </a:r>
            <a:r>
              <a:rPr lang="en-US" altLang="zh-CN" sz="1400" baseline="-25000">
                <a:latin typeface="Calibri" pitchFamily="34" charset="0"/>
                <a:ea typeface="宋体" charset="-122"/>
              </a:rPr>
              <a:t>6</a:t>
            </a:r>
            <a:r>
              <a:rPr lang="en-US" altLang="zh-CN" sz="1400">
                <a:latin typeface="Calibri" pitchFamily="34" charset="0"/>
                <a:ea typeface="宋体" charset="-122"/>
              </a:rPr>
              <a:t>g = 0		(14)</a:t>
            </a:r>
            <a:endParaRPr lang="en-US" altLang="zh-CN" sz="1400">
              <a:latin typeface="Calibri" pitchFamily="34" charset="0"/>
              <a:ea typeface="宋体" charset="-122"/>
            </a:endParaRPr>
          </a:p>
          <a:p>
            <a:pPr indent="0"/>
            <a:r>
              <a:rPr lang="en-US" altLang="zh-CN" sz="1400">
                <a:latin typeface="Calibri" pitchFamily="34" charset="0"/>
                <a:ea typeface="宋体" charset="-122"/>
              </a:rPr>
              <a:t>M</a:t>
            </a:r>
            <a:r>
              <a:rPr lang="en-US" altLang="zh-CN" sz="1400" baseline="-25000">
                <a:latin typeface="Calibri" pitchFamily="34" charset="0"/>
                <a:ea typeface="宋体" charset="-122"/>
              </a:rPr>
              <a:t>c6 </a:t>
            </a:r>
            <a:r>
              <a:rPr lang="en-US" altLang="zh-CN" sz="1400">
                <a:latin typeface="Calibri" pitchFamily="34" charset="0"/>
                <a:ea typeface="宋体" charset="-122"/>
              </a:rPr>
              <a:t>- (L</a:t>
            </a:r>
            <a:r>
              <a:rPr lang="en-US" altLang="zh-CN" sz="1400" baseline="-25000">
                <a:latin typeface="Calibri" pitchFamily="34" charset="0"/>
                <a:ea typeface="宋体" charset="-122"/>
              </a:rPr>
              <a:t>6</a:t>
            </a:r>
            <a:r>
              <a:rPr lang="en-US" altLang="zh-CN" sz="1400">
                <a:latin typeface="Calibri" pitchFamily="34" charset="0"/>
                <a:ea typeface="宋体" charset="-122"/>
              </a:rPr>
              <a:t>/2) * F</a:t>
            </a:r>
            <a:r>
              <a:rPr lang="en-US" altLang="zh-CN" sz="1400" baseline="-25000">
                <a:latin typeface="Calibri" pitchFamily="34" charset="0"/>
                <a:ea typeface="宋体" charset="-122"/>
              </a:rPr>
              <a:t>16x </a:t>
            </a:r>
            <a:r>
              <a:rPr lang="en-US" altLang="zh-CN" sz="1400">
                <a:latin typeface="Calibri" pitchFamily="34" charset="0"/>
                <a:ea typeface="宋体" charset="-122"/>
              </a:rPr>
              <a:t>* sin(</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6</a:t>
            </a:r>
            <a:r>
              <a:rPr lang="en-US" altLang="zh-CN" sz="1400">
                <a:latin typeface="Calibri" pitchFamily="34" charset="0"/>
                <a:ea typeface="宋体" charset="-122"/>
              </a:rPr>
              <a:t>) + (L</a:t>
            </a:r>
            <a:r>
              <a:rPr lang="en-US" altLang="zh-CN" sz="1400" baseline="-25000">
                <a:latin typeface="Calibri" pitchFamily="34" charset="0"/>
                <a:ea typeface="宋体" charset="-122"/>
              </a:rPr>
              <a:t>6</a:t>
            </a:r>
            <a:r>
              <a:rPr lang="en-US" altLang="zh-CN" sz="1400">
                <a:latin typeface="Calibri" pitchFamily="34" charset="0"/>
                <a:ea typeface="宋体" charset="-122"/>
              </a:rPr>
              <a:t>/2) * F</a:t>
            </a:r>
            <a:r>
              <a:rPr lang="en-US" altLang="zh-CN" sz="1400" baseline="-25000">
                <a:latin typeface="Calibri" pitchFamily="34" charset="0"/>
                <a:ea typeface="宋体" charset="-122"/>
              </a:rPr>
              <a:t>16y </a:t>
            </a:r>
            <a:r>
              <a:rPr lang="en-US" altLang="zh-CN" sz="1400">
                <a:latin typeface="Calibri" pitchFamily="34" charset="0"/>
                <a:ea typeface="宋体" charset="-122"/>
              </a:rPr>
              <a:t>* cos(</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6</a:t>
            </a:r>
            <a:r>
              <a:rPr lang="en-US" altLang="zh-CN" sz="1400">
                <a:latin typeface="Calibri" pitchFamily="34" charset="0"/>
                <a:ea typeface="宋体" charset="-122"/>
              </a:rPr>
              <a:t>) + (L</a:t>
            </a:r>
            <a:r>
              <a:rPr lang="en-US" altLang="zh-CN" sz="1400" baseline="-25000">
                <a:latin typeface="Calibri" pitchFamily="34" charset="0"/>
                <a:ea typeface="宋体" charset="-122"/>
              </a:rPr>
              <a:t>6</a:t>
            </a:r>
            <a:r>
              <a:rPr lang="en-US" altLang="zh-CN" sz="1400">
                <a:latin typeface="Calibri" pitchFamily="34" charset="0"/>
                <a:ea typeface="宋体" charset="-122"/>
              </a:rPr>
              <a:t>/2) * F</a:t>
            </a:r>
            <a:r>
              <a:rPr lang="en-US" altLang="zh-CN" sz="1400" baseline="-25000">
                <a:latin typeface="Calibri" pitchFamily="34" charset="0"/>
                <a:ea typeface="宋体" charset="-122"/>
              </a:rPr>
              <a:t>56x </a:t>
            </a:r>
            <a:r>
              <a:rPr lang="en-US" altLang="zh-CN" sz="1400">
                <a:latin typeface="Calibri" pitchFamily="34" charset="0"/>
                <a:ea typeface="宋体" charset="-122"/>
              </a:rPr>
              <a:t>* sin(</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6</a:t>
            </a:r>
            <a:r>
              <a:rPr lang="en-US" altLang="zh-CN" sz="1400">
                <a:latin typeface="Calibri" pitchFamily="34" charset="0"/>
                <a:ea typeface="宋体" charset="-122"/>
              </a:rPr>
              <a:t>) - (L</a:t>
            </a:r>
            <a:r>
              <a:rPr lang="en-US" altLang="zh-CN" sz="1400" baseline="-25000">
                <a:latin typeface="Calibri" pitchFamily="34" charset="0"/>
                <a:ea typeface="宋体" charset="-122"/>
              </a:rPr>
              <a:t>6</a:t>
            </a:r>
            <a:r>
              <a:rPr lang="en-US" altLang="zh-CN" sz="1400">
                <a:latin typeface="Calibri" pitchFamily="34" charset="0"/>
                <a:ea typeface="宋体" charset="-122"/>
              </a:rPr>
              <a:t>/2) * F</a:t>
            </a:r>
            <a:r>
              <a:rPr lang="en-US" altLang="zh-CN" sz="1400" baseline="-25000">
                <a:latin typeface="Calibri" pitchFamily="34" charset="0"/>
                <a:ea typeface="宋体" charset="-122"/>
              </a:rPr>
              <a:t>56y </a:t>
            </a:r>
            <a:r>
              <a:rPr lang="en-US" altLang="zh-CN" sz="1400">
                <a:latin typeface="Calibri" pitchFamily="34" charset="0"/>
                <a:ea typeface="宋体" charset="-122"/>
              </a:rPr>
              <a:t>* cos(</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6</a:t>
            </a:r>
            <a:r>
              <a:rPr lang="en-US" altLang="zh-CN" sz="1400">
                <a:latin typeface="Calibri" pitchFamily="34" charset="0"/>
                <a:ea typeface="宋体" charset="-122"/>
              </a:rPr>
              <a:t>) = 0	(15)</a:t>
            </a:r>
            <a:endParaRPr lang="zh-CN" altLang="en-US" sz="1400">
              <a:latin typeface="Calibri" pitchFamily="34" charset="0"/>
              <a:ea typeface="宋体" charset="-122"/>
            </a:endParaRPr>
          </a:p>
        </p:txBody>
      </p:sp>
      <p:grpSp>
        <p:nvGrpSpPr>
          <p:cNvPr id="44038" name="组合 9"/>
          <p:cNvGrpSpPr/>
          <p:nvPr/>
        </p:nvGrpSpPr>
        <p:grpSpPr>
          <a:xfrm>
            <a:off x="209550" y="731838"/>
            <a:ext cx="8205788" cy="4078287"/>
            <a:chOff x="330" y="1153"/>
            <a:chExt cx="12922" cy="6423"/>
          </a:xfrm>
        </p:grpSpPr>
        <p:sp>
          <p:nvSpPr>
            <p:cNvPr id="44039" name="文本框 6"/>
            <p:cNvSpPr txBox="1"/>
            <p:nvPr/>
          </p:nvSpPr>
          <p:spPr>
            <a:xfrm>
              <a:off x="330" y="6658"/>
              <a:ext cx="10742" cy="919"/>
            </a:xfrm>
            <a:prstGeom prst="rect">
              <a:avLst/>
            </a:prstGeom>
            <a:noFill/>
            <a:ln w="9525">
              <a:noFill/>
            </a:ln>
          </p:spPr>
          <p:txBody>
            <a:bodyPr wrap="square" anchor="t">
              <a:spAutoFit/>
            </a:bodyPr>
            <a:p>
              <a:pPr indent="266700"/>
              <a:r>
                <a:rPr lang="en-US" altLang="zh-CN" sz="1600">
                  <a:latin typeface="Calibri" pitchFamily="34" charset="0"/>
                  <a:ea typeface="宋体" charset="-122"/>
                </a:rPr>
                <a:t>Notice that:</a:t>
              </a:r>
              <a:endParaRPr lang="en-US" altLang="zh-CN" sz="1600">
                <a:latin typeface="Calibri" pitchFamily="34" charset="0"/>
                <a:ea typeface="宋体" charset="-122"/>
              </a:endParaRPr>
            </a:p>
            <a:p>
              <a:pPr indent="266700"/>
              <a:r>
                <a:rPr lang="en-US" altLang="zh-CN" sz="1600">
                  <a:latin typeface="Calibri" pitchFamily="34" charset="0"/>
                  <a:ea typeface="宋体" charset="-122"/>
                </a:rPr>
                <a:t>Fc6x = m6 * ac6x;  Fc6y = m6 * ac6y;</a:t>
              </a:r>
              <a:endParaRPr lang="en-US" altLang="zh-CN" sz="1600">
                <a:latin typeface="Calibri" pitchFamily="34" charset="0"/>
                <a:ea typeface="宋体" charset="-122"/>
              </a:endParaRPr>
            </a:p>
          </p:txBody>
        </p:sp>
        <p:pic>
          <p:nvPicPr>
            <p:cNvPr id="44040" name="图片 6"/>
            <p:cNvPicPr>
              <a:picLocks noChangeAspect="1"/>
            </p:cNvPicPr>
            <p:nvPr/>
          </p:nvPicPr>
          <p:blipFill>
            <a:blip r:embed="rId1"/>
            <a:stretch>
              <a:fillRect/>
            </a:stretch>
          </p:blipFill>
          <p:spPr>
            <a:xfrm>
              <a:off x="330" y="1153"/>
              <a:ext cx="10394" cy="5593"/>
            </a:xfrm>
            <a:prstGeom prst="rect">
              <a:avLst/>
            </a:prstGeom>
            <a:noFill/>
            <a:ln w="9525">
              <a:noFill/>
            </a:ln>
          </p:spPr>
        </p:pic>
        <p:sp>
          <p:nvSpPr>
            <p:cNvPr id="44041" name="文本框 8"/>
            <p:cNvSpPr txBox="1"/>
            <p:nvPr/>
          </p:nvSpPr>
          <p:spPr>
            <a:xfrm>
              <a:off x="5468" y="5245"/>
              <a:ext cx="7785" cy="1501"/>
            </a:xfrm>
            <a:prstGeom prst="rect">
              <a:avLst/>
            </a:prstGeom>
            <a:noFill/>
            <a:ln w="9525">
              <a:noFill/>
            </a:ln>
          </p:spPr>
          <p:txBody>
            <a:bodyPr wrap="square" anchor="t">
              <a:spAutoFit/>
            </a:bodyPr>
            <a:p>
              <a:pPr indent="0"/>
              <a:r>
                <a:rPr lang="en-US" altLang="zh-CN" sz="1400">
                  <a:latin typeface="Calibri" pitchFamily="34" charset="0"/>
                  <a:ea typeface="宋体" charset="-122"/>
                </a:rPr>
                <a:t>F</a:t>
              </a:r>
              <a:r>
                <a:rPr lang="en-US" altLang="zh-CN" sz="1400" baseline="-25000">
                  <a:latin typeface="Calibri" pitchFamily="34" charset="0"/>
                  <a:ea typeface="宋体" charset="-122"/>
                </a:rPr>
                <a:t>56x </a:t>
              </a:r>
              <a:r>
                <a:rPr lang="en-US" altLang="zh-CN" sz="1400">
                  <a:latin typeface="Calibri" pitchFamily="34" charset="0"/>
                  <a:ea typeface="宋体" charset="-122"/>
                </a:rPr>
                <a:t>+ F</a:t>
              </a:r>
              <a:r>
                <a:rPr lang="en-US" altLang="zh-CN" sz="1400" baseline="-25000">
                  <a:latin typeface="Calibri" pitchFamily="34" charset="0"/>
                  <a:ea typeface="宋体" charset="-122"/>
                </a:rPr>
                <a:t>c6x</a:t>
              </a:r>
              <a:r>
                <a:rPr lang="en-US" altLang="zh-CN" sz="1400">
                  <a:latin typeface="Calibri" pitchFamily="34" charset="0"/>
                  <a:ea typeface="宋体" charset="-122"/>
                </a:rPr>
                <a:t> + F</a:t>
              </a:r>
              <a:r>
                <a:rPr lang="en-US" altLang="zh-CN" sz="1400" baseline="-25000">
                  <a:latin typeface="Calibri" pitchFamily="34" charset="0"/>
                  <a:ea typeface="宋体" charset="-122"/>
                </a:rPr>
                <a:t>16x</a:t>
              </a:r>
              <a:r>
                <a:rPr lang="en-US" altLang="zh-CN" sz="1400">
                  <a:latin typeface="Calibri" pitchFamily="34" charset="0"/>
                  <a:ea typeface="宋体" charset="-122"/>
                </a:rPr>
                <a:t> = 0			(13)</a:t>
              </a:r>
              <a:endParaRPr lang="en-US" altLang="zh-CN" sz="1400">
                <a:latin typeface="Calibri" pitchFamily="34" charset="0"/>
                <a:ea typeface="宋体" charset="-122"/>
              </a:endParaRPr>
            </a:p>
            <a:p>
              <a:pPr indent="0"/>
              <a:r>
                <a:rPr lang="en-US" altLang="zh-CN" sz="1400">
                  <a:latin typeface="Calibri" pitchFamily="34" charset="0"/>
                  <a:ea typeface="宋体" charset="-122"/>
                </a:rPr>
                <a:t>F</a:t>
              </a:r>
              <a:r>
                <a:rPr lang="en-US" altLang="zh-CN" sz="1400" baseline="-25000">
                  <a:latin typeface="Calibri" pitchFamily="34" charset="0"/>
                  <a:ea typeface="宋体" charset="-122"/>
                </a:rPr>
                <a:t>56y </a:t>
              </a:r>
              <a:r>
                <a:rPr lang="en-US" altLang="zh-CN" sz="1400">
                  <a:latin typeface="Calibri" pitchFamily="34" charset="0"/>
                  <a:ea typeface="宋体" charset="-122"/>
                </a:rPr>
                <a:t>+ F</a:t>
              </a:r>
              <a:r>
                <a:rPr lang="en-US" altLang="zh-CN" sz="1400" baseline="-25000">
                  <a:latin typeface="Calibri" pitchFamily="34" charset="0"/>
                  <a:ea typeface="宋体" charset="-122"/>
                </a:rPr>
                <a:t>c6y</a:t>
              </a:r>
              <a:r>
                <a:rPr lang="en-US" altLang="zh-CN" sz="1400">
                  <a:latin typeface="Calibri" pitchFamily="34" charset="0"/>
                  <a:ea typeface="宋体" charset="-122"/>
                </a:rPr>
                <a:t> + F</a:t>
              </a:r>
              <a:r>
                <a:rPr lang="en-US" altLang="zh-CN" sz="1400" baseline="-25000">
                  <a:latin typeface="Calibri" pitchFamily="34" charset="0"/>
                  <a:ea typeface="宋体" charset="-122"/>
                </a:rPr>
                <a:t>16y </a:t>
              </a:r>
              <a:r>
                <a:rPr lang="en-US" altLang="zh-CN" sz="1400">
                  <a:latin typeface="Calibri" pitchFamily="34" charset="0"/>
                  <a:ea typeface="宋体" charset="-122"/>
                </a:rPr>
                <a:t>- m</a:t>
              </a:r>
              <a:r>
                <a:rPr lang="en-US" altLang="zh-CN" sz="1400" baseline="-25000">
                  <a:latin typeface="Calibri" pitchFamily="34" charset="0"/>
                  <a:ea typeface="宋体" charset="-122"/>
                </a:rPr>
                <a:t>6</a:t>
              </a:r>
              <a:r>
                <a:rPr lang="en-US" altLang="zh-CN" sz="1400">
                  <a:latin typeface="Calibri" pitchFamily="34" charset="0"/>
                  <a:ea typeface="宋体" charset="-122"/>
                </a:rPr>
                <a:t>g = 0		(14)</a:t>
              </a:r>
              <a:endParaRPr lang="en-US" altLang="zh-CN" sz="1400">
                <a:latin typeface="Calibri" pitchFamily="34" charset="0"/>
                <a:ea typeface="宋体" charset="-122"/>
              </a:endParaRPr>
            </a:p>
            <a:p>
              <a:pPr indent="0"/>
              <a:r>
                <a:rPr lang="en-US" altLang="zh-CN" sz="1400">
                  <a:latin typeface="Calibri" pitchFamily="34" charset="0"/>
                  <a:ea typeface="宋体" charset="-122"/>
                </a:rPr>
                <a:t>M</a:t>
              </a:r>
              <a:r>
                <a:rPr lang="en-US" altLang="zh-CN" sz="1400" baseline="-25000">
                  <a:latin typeface="Calibri" pitchFamily="34" charset="0"/>
                  <a:ea typeface="宋体" charset="-122"/>
                </a:rPr>
                <a:t>c6 </a:t>
              </a:r>
              <a:r>
                <a:rPr lang="en-US" altLang="zh-CN" sz="1400">
                  <a:latin typeface="Calibri" pitchFamily="34" charset="0"/>
                  <a:ea typeface="宋体" charset="-122"/>
                </a:rPr>
                <a:t>- (L</a:t>
              </a:r>
              <a:r>
                <a:rPr lang="en-US" altLang="zh-CN" sz="1400" baseline="-25000">
                  <a:latin typeface="Calibri" pitchFamily="34" charset="0"/>
                  <a:ea typeface="宋体" charset="-122"/>
                </a:rPr>
                <a:t>6</a:t>
              </a:r>
              <a:r>
                <a:rPr lang="en-US" altLang="zh-CN" sz="1400">
                  <a:latin typeface="Calibri" pitchFamily="34" charset="0"/>
                  <a:ea typeface="宋体" charset="-122"/>
                </a:rPr>
                <a:t>/2) * F</a:t>
              </a:r>
              <a:r>
                <a:rPr lang="en-US" altLang="zh-CN" sz="1400" baseline="-25000">
                  <a:latin typeface="Calibri" pitchFamily="34" charset="0"/>
                  <a:ea typeface="宋体" charset="-122"/>
                </a:rPr>
                <a:t>16x </a:t>
              </a:r>
              <a:r>
                <a:rPr lang="en-US" altLang="zh-CN" sz="1400">
                  <a:latin typeface="Calibri" pitchFamily="34" charset="0"/>
                  <a:ea typeface="宋体" charset="-122"/>
                </a:rPr>
                <a:t>* sin(</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6</a:t>
              </a:r>
              <a:r>
                <a:rPr lang="en-US" altLang="zh-CN" sz="1400">
                  <a:latin typeface="Calibri" pitchFamily="34" charset="0"/>
                  <a:ea typeface="宋体" charset="-122"/>
                </a:rPr>
                <a:t>) + (L</a:t>
              </a:r>
              <a:r>
                <a:rPr lang="en-US" altLang="zh-CN" sz="1400" baseline="-25000">
                  <a:latin typeface="Calibri" pitchFamily="34" charset="0"/>
                  <a:ea typeface="宋体" charset="-122"/>
                </a:rPr>
                <a:t>6</a:t>
              </a:r>
              <a:r>
                <a:rPr lang="en-US" altLang="zh-CN" sz="1400">
                  <a:latin typeface="Calibri" pitchFamily="34" charset="0"/>
                  <a:ea typeface="宋体" charset="-122"/>
                </a:rPr>
                <a:t>/2) * F</a:t>
              </a:r>
              <a:r>
                <a:rPr lang="en-US" altLang="zh-CN" sz="1400" baseline="-25000">
                  <a:latin typeface="Calibri" pitchFamily="34" charset="0"/>
                  <a:ea typeface="宋体" charset="-122"/>
                </a:rPr>
                <a:t>16y </a:t>
              </a:r>
              <a:r>
                <a:rPr lang="en-US" altLang="zh-CN" sz="1400">
                  <a:latin typeface="Calibri" pitchFamily="34" charset="0"/>
                  <a:ea typeface="宋体" charset="-122"/>
                </a:rPr>
                <a:t>* cos(</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6</a:t>
              </a:r>
              <a:r>
                <a:rPr lang="en-US" altLang="zh-CN" sz="1400">
                  <a:latin typeface="Calibri" pitchFamily="34" charset="0"/>
                  <a:ea typeface="宋体" charset="-122"/>
                </a:rPr>
                <a:t>) + (L</a:t>
              </a:r>
              <a:r>
                <a:rPr lang="en-US" altLang="zh-CN" sz="1400" baseline="-25000">
                  <a:latin typeface="Calibri" pitchFamily="34" charset="0"/>
                  <a:ea typeface="宋体" charset="-122"/>
                </a:rPr>
                <a:t>6</a:t>
              </a:r>
              <a:r>
                <a:rPr lang="en-US" altLang="zh-CN" sz="1400">
                  <a:latin typeface="Calibri" pitchFamily="34" charset="0"/>
                  <a:ea typeface="宋体" charset="-122"/>
                </a:rPr>
                <a:t>/2) * F</a:t>
              </a:r>
              <a:r>
                <a:rPr lang="en-US" altLang="zh-CN" sz="1400" baseline="-25000">
                  <a:latin typeface="Calibri" pitchFamily="34" charset="0"/>
                  <a:ea typeface="宋体" charset="-122"/>
                </a:rPr>
                <a:t>56x </a:t>
              </a:r>
              <a:r>
                <a:rPr lang="en-US" altLang="zh-CN" sz="1400">
                  <a:latin typeface="Calibri" pitchFamily="34" charset="0"/>
                  <a:ea typeface="宋体" charset="-122"/>
                </a:rPr>
                <a:t>* sin(</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6</a:t>
              </a:r>
              <a:r>
                <a:rPr lang="en-US" altLang="zh-CN" sz="1400">
                  <a:latin typeface="Calibri" pitchFamily="34" charset="0"/>
                  <a:ea typeface="宋体" charset="-122"/>
                </a:rPr>
                <a:t>) - (L</a:t>
              </a:r>
              <a:r>
                <a:rPr lang="en-US" altLang="zh-CN" sz="1400" baseline="-25000">
                  <a:latin typeface="Calibri" pitchFamily="34" charset="0"/>
                  <a:ea typeface="宋体" charset="-122"/>
                </a:rPr>
                <a:t>6</a:t>
              </a:r>
              <a:r>
                <a:rPr lang="en-US" altLang="zh-CN" sz="1400">
                  <a:latin typeface="Calibri" pitchFamily="34" charset="0"/>
                  <a:ea typeface="宋体" charset="-122"/>
                </a:rPr>
                <a:t>/2) * F</a:t>
              </a:r>
              <a:r>
                <a:rPr lang="en-US" altLang="zh-CN" sz="1400" baseline="-25000">
                  <a:latin typeface="Calibri" pitchFamily="34" charset="0"/>
                  <a:ea typeface="宋体" charset="-122"/>
                </a:rPr>
                <a:t>56y </a:t>
              </a:r>
              <a:r>
                <a:rPr lang="en-US" altLang="zh-CN" sz="1400">
                  <a:latin typeface="Calibri" pitchFamily="34" charset="0"/>
                  <a:ea typeface="宋体" charset="-122"/>
                </a:rPr>
                <a:t>* cos(</a:t>
              </a:r>
              <a:r>
                <a:rPr lang="en-US" altLang="zh-CN" sz="1400">
                  <a:latin typeface="Times New Roman Regular" panose="02020503050405090304" charset="0"/>
                  <a:ea typeface="宋体" charset="-122"/>
                </a:rPr>
                <a:t>θ+θ</a:t>
              </a:r>
              <a:r>
                <a:rPr lang="en-US" altLang="zh-CN" sz="1400" baseline="-25000">
                  <a:latin typeface="Times New Roman Regular" panose="02020503050405090304" charset="0"/>
                  <a:ea typeface="宋体" charset="-122"/>
                </a:rPr>
                <a:t>6</a:t>
              </a:r>
              <a:r>
                <a:rPr lang="en-US" altLang="zh-CN" sz="1400">
                  <a:latin typeface="Calibri" pitchFamily="34" charset="0"/>
                  <a:ea typeface="宋体" charset="-122"/>
                </a:rPr>
                <a:t>) = 0	(15)</a:t>
              </a:r>
              <a:endParaRPr lang="zh-CN" altLang="en-US" sz="1400">
                <a:latin typeface="Calibri" pitchFamily="34" charset="0"/>
                <a:ea typeface="宋体" charset="-122"/>
              </a:endParaRPr>
            </a:p>
          </p:txBody>
        </p:sp>
      </p:grpSp>
    </p:spTree>
  </p:cSld>
  <p:clrMapOvr>
    <a:masterClrMapping/>
  </p:clrMapOvr>
  <p:transition spd="slow" advClick="0" advTm="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45059" name="文本框 4"/>
          <p:cNvSpPr txBox="1"/>
          <p:nvPr/>
        </p:nvSpPr>
        <p:spPr>
          <a:xfrm>
            <a:off x="119063" y="115888"/>
            <a:ext cx="28067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rPr>
              <a:t>Force analysis results</a:t>
            </a:r>
            <a:endParaRPr lang="zh-CN" altLang="en-US" sz="2400">
              <a:latin typeface="Calibri" pitchFamily="34" charset="0"/>
              <a:ea typeface="宋体" charset="-122"/>
            </a:endParaRPr>
          </a:p>
        </p:txBody>
      </p:sp>
      <p:sp>
        <p:nvSpPr>
          <p:cNvPr id="45060"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sp>
        <p:nvSpPr>
          <p:cNvPr id="45061"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sp>
        <p:nvSpPr>
          <p:cNvPr id="45062" name="文本框 10"/>
          <p:cNvSpPr txBox="1"/>
          <p:nvPr/>
        </p:nvSpPr>
        <p:spPr>
          <a:xfrm>
            <a:off x="4297363" y="3905250"/>
            <a:ext cx="550862"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a:t>
            </a:r>
            <a:r>
              <a:rPr lang="en-US" altLang="zh-CN" sz="2400" baseline="-25000">
                <a:solidFill>
                  <a:srgbClr val="000000"/>
                </a:solidFill>
                <a:latin typeface="Times New Roman Bold" panose="02020503050405090304" charset="0"/>
                <a:ea typeface="宋体" charset="-122"/>
                <a:sym typeface="宋体" charset="-122"/>
              </a:rPr>
              <a:t>12</a:t>
            </a:r>
            <a:endParaRPr lang="en-US" altLang="zh-CN" sz="2400" baseline="-25000">
              <a:solidFill>
                <a:srgbClr val="000000"/>
              </a:solidFill>
              <a:latin typeface="Times New Roman Bold" panose="02020503050405090304" charset="0"/>
              <a:ea typeface="宋体" charset="-122"/>
              <a:sym typeface="宋体" charset="-122"/>
            </a:endParaRPr>
          </a:p>
        </p:txBody>
      </p:sp>
      <p:pic>
        <p:nvPicPr>
          <p:cNvPr id="45063" name="图片 12"/>
          <p:cNvPicPr>
            <a:picLocks noChangeAspect="1"/>
          </p:cNvPicPr>
          <p:nvPr/>
        </p:nvPicPr>
        <p:blipFill>
          <a:blip r:embed="rId3"/>
          <a:stretch>
            <a:fillRect/>
          </a:stretch>
        </p:blipFill>
        <p:spPr>
          <a:xfrm>
            <a:off x="234950" y="576263"/>
            <a:ext cx="3656013" cy="2879725"/>
          </a:xfrm>
          <a:prstGeom prst="rect">
            <a:avLst/>
          </a:prstGeom>
          <a:noFill/>
          <a:ln w="9525">
            <a:noFill/>
          </a:ln>
        </p:spPr>
      </p:pic>
      <p:pic>
        <p:nvPicPr>
          <p:cNvPr id="45064" name="图片 14"/>
          <p:cNvPicPr>
            <a:picLocks noChangeAspect="1"/>
          </p:cNvPicPr>
          <p:nvPr/>
        </p:nvPicPr>
        <p:blipFill>
          <a:blip r:embed="rId4"/>
          <a:stretch>
            <a:fillRect/>
          </a:stretch>
        </p:blipFill>
        <p:spPr>
          <a:xfrm>
            <a:off x="5367338" y="576263"/>
            <a:ext cx="3806825" cy="2879725"/>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46083" name="文本框 4"/>
          <p:cNvSpPr txBox="1"/>
          <p:nvPr/>
        </p:nvSpPr>
        <p:spPr>
          <a:xfrm>
            <a:off x="119063" y="115888"/>
            <a:ext cx="28067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Force analysis results</a:t>
            </a:r>
            <a:endParaRPr lang="zh-CN" altLang="en-US" sz="2400">
              <a:latin typeface="Calibri" pitchFamily="34" charset="0"/>
              <a:ea typeface="宋体" charset="-122"/>
            </a:endParaRPr>
          </a:p>
        </p:txBody>
      </p:sp>
      <p:sp>
        <p:nvSpPr>
          <p:cNvPr id="46084"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sp>
        <p:nvSpPr>
          <p:cNvPr id="46085"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sp>
        <p:nvSpPr>
          <p:cNvPr id="46086" name="文本框 10"/>
          <p:cNvSpPr txBox="1"/>
          <p:nvPr/>
        </p:nvSpPr>
        <p:spPr>
          <a:xfrm>
            <a:off x="4297363" y="3905250"/>
            <a:ext cx="550862"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a:t>
            </a:r>
            <a:r>
              <a:rPr lang="en-US" altLang="zh-CN" sz="2400" baseline="-25000">
                <a:solidFill>
                  <a:srgbClr val="000000"/>
                </a:solidFill>
                <a:latin typeface="Times New Roman Bold" panose="02020503050405090304" charset="0"/>
                <a:ea typeface="宋体" charset="-122"/>
                <a:sym typeface="宋体" charset="-122"/>
              </a:rPr>
              <a:t>16</a:t>
            </a:r>
            <a:endParaRPr lang="en-US" altLang="zh-CN" sz="2400" baseline="-25000">
              <a:solidFill>
                <a:srgbClr val="000000"/>
              </a:solidFill>
              <a:latin typeface="Times New Roman Bold" panose="02020503050405090304" charset="0"/>
              <a:ea typeface="宋体" charset="-122"/>
              <a:sym typeface="宋体" charset="-122"/>
            </a:endParaRPr>
          </a:p>
        </p:txBody>
      </p:sp>
      <p:pic>
        <p:nvPicPr>
          <p:cNvPr id="46087" name="图片 23"/>
          <p:cNvPicPr>
            <a:picLocks noChangeAspect="1"/>
          </p:cNvPicPr>
          <p:nvPr/>
        </p:nvPicPr>
        <p:blipFill>
          <a:blip r:embed="rId3"/>
          <a:stretch>
            <a:fillRect/>
          </a:stretch>
        </p:blipFill>
        <p:spPr>
          <a:xfrm>
            <a:off x="234950" y="576263"/>
            <a:ext cx="3656013" cy="2879725"/>
          </a:xfrm>
          <a:prstGeom prst="rect">
            <a:avLst/>
          </a:prstGeom>
          <a:noFill/>
          <a:ln w="9525">
            <a:noFill/>
          </a:ln>
        </p:spPr>
      </p:pic>
      <p:pic>
        <p:nvPicPr>
          <p:cNvPr id="46088" name="图片 21"/>
          <p:cNvPicPr>
            <a:picLocks noChangeAspect="1"/>
          </p:cNvPicPr>
          <p:nvPr/>
        </p:nvPicPr>
        <p:blipFill>
          <a:blip r:embed="rId4"/>
          <a:stretch>
            <a:fillRect/>
          </a:stretch>
        </p:blipFill>
        <p:spPr>
          <a:xfrm>
            <a:off x="5367338" y="576263"/>
            <a:ext cx="3806825" cy="2878137"/>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47107" name="文本框 4"/>
          <p:cNvSpPr txBox="1"/>
          <p:nvPr/>
        </p:nvSpPr>
        <p:spPr>
          <a:xfrm>
            <a:off x="119063" y="115888"/>
            <a:ext cx="28067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Force analysis results</a:t>
            </a:r>
            <a:endParaRPr lang="zh-CN" altLang="en-US" sz="2400">
              <a:latin typeface="Calibri" pitchFamily="34" charset="0"/>
              <a:ea typeface="宋体" charset="-122"/>
            </a:endParaRPr>
          </a:p>
        </p:txBody>
      </p:sp>
      <p:sp>
        <p:nvSpPr>
          <p:cNvPr id="47108"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sp>
        <p:nvSpPr>
          <p:cNvPr id="47109"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sp>
        <p:nvSpPr>
          <p:cNvPr id="47110" name="文本框 10"/>
          <p:cNvSpPr txBox="1"/>
          <p:nvPr/>
        </p:nvSpPr>
        <p:spPr>
          <a:xfrm>
            <a:off x="4297363" y="3905250"/>
            <a:ext cx="550862"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a:t>
            </a:r>
            <a:r>
              <a:rPr lang="en-US" altLang="zh-CN" sz="2400" baseline="-25000">
                <a:solidFill>
                  <a:srgbClr val="000000"/>
                </a:solidFill>
                <a:latin typeface="Times New Roman Bold" panose="02020503050405090304" charset="0"/>
                <a:ea typeface="宋体" charset="-122"/>
                <a:sym typeface="宋体" charset="-122"/>
              </a:rPr>
              <a:t>14</a:t>
            </a:r>
            <a:endParaRPr lang="en-US" altLang="zh-CN" sz="2400" baseline="-25000">
              <a:solidFill>
                <a:srgbClr val="000000"/>
              </a:solidFill>
              <a:latin typeface="Times New Roman Bold" panose="02020503050405090304" charset="0"/>
              <a:ea typeface="宋体" charset="-122"/>
              <a:sym typeface="宋体" charset="-122"/>
            </a:endParaRPr>
          </a:p>
        </p:txBody>
      </p:sp>
      <p:pic>
        <p:nvPicPr>
          <p:cNvPr id="47111" name="图片 27"/>
          <p:cNvPicPr>
            <a:picLocks noChangeAspect="1"/>
          </p:cNvPicPr>
          <p:nvPr/>
        </p:nvPicPr>
        <p:blipFill>
          <a:blip r:embed="rId3"/>
          <a:stretch>
            <a:fillRect/>
          </a:stretch>
        </p:blipFill>
        <p:spPr>
          <a:xfrm>
            <a:off x="234950" y="576263"/>
            <a:ext cx="3654425" cy="2962275"/>
          </a:xfrm>
          <a:prstGeom prst="rect">
            <a:avLst/>
          </a:prstGeom>
          <a:noFill/>
          <a:ln w="9525">
            <a:noFill/>
          </a:ln>
        </p:spPr>
      </p:pic>
      <p:pic>
        <p:nvPicPr>
          <p:cNvPr id="47112" name="图片 26"/>
          <p:cNvPicPr>
            <a:picLocks noChangeAspect="1"/>
          </p:cNvPicPr>
          <p:nvPr/>
        </p:nvPicPr>
        <p:blipFill>
          <a:blip r:embed="rId4"/>
          <a:stretch>
            <a:fillRect/>
          </a:stretch>
        </p:blipFill>
        <p:spPr>
          <a:xfrm>
            <a:off x="5367338" y="576263"/>
            <a:ext cx="3808412" cy="2962275"/>
          </a:xfrm>
          <a:prstGeom prst="rect">
            <a:avLst/>
          </a:prstGeom>
          <a:noFill/>
          <a:ln w="9525">
            <a:noFill/>
          </a:ln>
        </p:spPr>
      </p:pic>
      <p:pic>
        <p:nvPicPr>
          <p:cNvPr id="73" name="图片 28"/>
          <p:cNvPicPr>
            <a:picLocks noChangeAspect="1"/>
          </p:cNvPicPr>
          <p:nvPr/>
        </p:nvPicPr>
        <p:blipFill>
          <a:blip r:embed="rId5"/>
          <a:stretch>
            <a:fillRect/>
          </a:stretch>
        </p:blipFill>
        <p:spPr>
          <a:xfrm>
            <a:off x="5367338" y="576263"/>
            <a:ext cx="3806825" cy="2960687"/>
          </a:xfrm>
          <a:prstGeom prst="rect">
            <a:avLst/>
          </a:prstGeom>
          <a:noFill/>
          <a:ln w="9525">
            <a:noFill/>
          </a:ln>
        </p:spPr>
      </p:pic>
      <p:pic>
        <p:nvPicPr>
          <p:cNvPr id="74" name="图片 29"/>
          <p:cNvPicPr>
            <a:picLocks noChangeAspect="1"/>
          </p:cNvPicPr>
          <p:nvPr/>
        </p:nvPicPr>
        <p:blipFill>
          <a:blip r:embed="rId6"/>
          <a:stretch>
            <a:fillRect/>
          </a:stretch>
        </p:blipFill>
        <p:spPr>
          <a:xfrm>
            <a:off x="231775" y="576263"/>
            <a:ext cx="3657600" cy="2960687"/>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fill="hold"/>
                                        <p:tgtEl>
                                          <p:spTgt spid="73"/>
                                        </p:tgtEl>
                                        <p:attrNameLst>
                                          <p:attrName>ppt_x</p:attrName>
                                        </p:attrNameLst>
                                      </p:cBhvr>
                                      <p:tavLst>
                                        <p:tav tm="0">
                                          <p:val>
                                            <p:strVal val="#ppt_x"/>
                                          </p:val>
                                        </p:tav>
                                        <p:tav tm="100000">
                                          <p:val>
                                            <p:strVal val="#ppt_x"/>
                                          </p:val>
                                        </p:tav>
                                      </p:tavLst>
                                    </p:anim>
                                    <p:anim calcmode="lin" valueType="num">
                                      <p:cBhvr additive="base">
                                        <p:cTn id="19" dur="500" fill="hold"/>
                                        <p:tgtEl>
                                          <p:spTgt spid="7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additive="base">
                                        <p:cTn id="22" dur="500" fill="hold"/>
                                        <p:tgtEl>
                                          <p:spTgt spid="74"/>
                                        </p:tgtEl>
                                        <p:attrNameLst>
                                          <p:attrName>ppt_x</p:attrName>
                                        </p:attrNameLst>
                                      </p:cBhvr>
                                      <p:tavLst>
                                        <p:tav tm="0">
                                          <p:val>
                                            <p:strVal val="#ppt_x"/>
                                          </p:val>
                                        </p:tav>
                                        <p:tav tm="100000">
                                          <p:val>
                                            <p:strVal val="#ppt_x"/>
                                          </p:val>
                                        </p:tav>
                                      </p:tavLst>
                                    </p:anim>
                                    <p:anim calcmode="lin" valueType="num">
                                      <p:cBhvr additive="base">
                                        <p:cTn id="2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 name="矩形 65"/>
          <p:cNvSpPr/>
          <p:nvPr/>
        </p:nvSpPr>
        <p:spPr>
          <a:xfrm>
            <a:off x="221618" y="144766"/>
            <a:ext cx="3401060" cy="398780"/>
          </a:xfrm>
          <a:prstGeom prst="rect">
            <a:avLst/>
          </a:prstGeom>
        </p:spPr>
        <p:txBody>
          <a:bodyPr wrap="none">
            <a:spAutoFit/>
          </a:bodyPr>
          <a:p>
            <a:pPr algn="ctr"/>
            <a:r>
              <a:rPr lang="en-US" altLang="zh-CN" sz="2000" dirty="0">
                <a:solidFill>
                  <a:schemeClr val="tx1"/>
                </a:solidFill>
                <a:latin typeface="Times New Roman Regular" panose="02020503050405090304" charset="0"/>
                <a:ea typeface="方正正准黑简体" panose="02000000000000000000" pitchFamily="2" charset="-122"/>
                <a:cs typeface="Times New Roman Regular" panose="02020503050405090304" charset="0"/>
              </a:rPr>
              <a:t>Background &amp; Classification</a:t>
            </a:r>
            <a:r>
              <a:rPr lang="zh-CN" altLang="en-US" sz="2000" dirty="0">
                <a:solidFill>
                  <a:schemeClr val="tx1"/>
                </a:solidFill>
                <a:latin typeface="Times New Roman Regular" panose="02020503050405090304" charset="0"/>
                <a:ea typeface="方正正准黑简体" panose="02000000000000000000" pitchFamily="2" charset="-122"/>
                <a:cs typeface="Times New Roman Regular" panose="02020503050405090304" charset="0"/>
              </a:rPr>
              <a:t>：</a:t>
            </a:r>
            <a:endParaRPr lang="zh-CN" altLang="en-US" sz="2000" dirty="0">
              <a:solidFill>
                <a:schemeClr val="tx1"/>
              </a:solidFill>
              <a:latin typeface="Times New Roman Regular" panose="02020503050405090304" charset="0"/>
              <a:ea typeface="方正正准黑简体" panose="02000000000000000000" pitchFamily="2" charset="-122"/>
              <a:cs typeface="Times New Roman Regular" panose="02020503050405090304" charset="0"/>
            </a:endParaRPr>
          </a:p>
        </p:txBody>
      </p:sp>
      <p:sp>
        <p:nvSpPr>
          <p:cNvPr id="11" name="Rectangle 11"/>
          <p:cNvSpPr>
            <a:spLocks noChangeArrowheads="1"/>
          </p:cNvSpPr>
          <p:nvPr/>
        </p:nvSpPr>
        <p:spPr bwMode="auto">
          <a:xfrm>
            <a:off x="149225" y="332740"/>
            <a:ext cx="8024495" cy="1653540"/>
          </a:xfrm>
          <a:prstGeom prst="rect">
            <a:avLst/>
          </a:prstGeom>
          <a:noFill/>
          <a:ln>
            <a:noFill/>
          </a:ln>
          <a:effectLst/>
        </p:spPr>
        <p:txBody>
          <a:bodyPr vert="horz" wrap="square" lIns="0" tIns="133308" rIns="0" bIns="44436" numCol="1" anchor="ctr" anchorCtr="0" compatLnSpc="1">
            <a:spAutoFit/>
          </a:bodyPr>
          <a:lstStyle>
            <a:lvl1pPr indent="317500" eaLnBrk="0" fontAlgn="base" hangingPunct="0">
              <a:spcBef>
                <a:spcPct val="0"/>
              </a:spcBef>
              <a:spcAft>
                <a:spcPct val="0"/>
              </a:spcAft>
              <a:defRPr>
                <a:solidFill>
                  <a:schemeClr val="tx1"/>
                </a:solidFill>
                <a:latin typeface="Arial" panose="020B0604020202090204" pitchFamily="34" charset="0"/>
              </a:defRPr>
            </a:lvl1pPr>
            <a:lvl2pPr eaLnBrk="0" fontAlgn="base" hangingPunct="0">
              <a:spcBef>
                <a:spcPct val="0"/>
              </a:spcBef>
              <a:spcAft>
                <a:spcPct val="0"/>
              </a:spcAft>
              <a:defRPr>
                <a:solidFill>
                  <a:schemeClr val="tx1"/>
                </a:solidFill>
                <a:latin typeface="Arial" panose="020B0604020202090204" pitchFamily="34" charset="0"/>
              </a:defRPr>
            </a:lvl2pPr>
            <a:lvl3pPr eaLnBrk="0" fontAlgn="base" hangingPunct="0">
              <a:spcBef>
                <a:spcPct val="0"/>
              </a:spcBef>
              <a:spcAft>
                <a:spcPct val="0"/>
              </a:spcAft>
              <a:defRPr>
                <a:solidFill>
                  <a:schemeClr val="tx1"/>
                </a:solidFill>
                <a:latin typeface="Arial" panose="020B0604020202090204" pitchFamily="34" charset="0"/>
              </a:defRPr>
            </a:lvl3pPr>
            <a:lvl4pPr eaLnBrk="0" fontAlgn="base" hangingPunct="0">
              <a:spcBef>
                <a:spcPct val="0"/>
              </a:spcBef>
              <a:spcAft>
                <a:spcPct val="0"/>
              </a:spcAft>
              <a:defRPr>
                <a:solidFill>
                  <a:schemeClr val="tx1"/>
                </a:solidFill>
                <a:latin typeface="Arial" panose="020B0604020202090204" pitchFamily="34" charset="0"/>
              </a:defRPr>
            </a:lvl4pPr>
            <a:lvl5pPr eaLnBrk="0" fontAlgn="base" hangingPunct="0">
              <a:spcBef>
                <a:spcPct val="0"/>
              </a:spcBef>
              <a:spcAft>
                <a:spcPct val="0"/>
              </a:spcAft>
              <a:defRPr>
                <a:solidFill>
                  <a:schemeClr val="tx1"/>
                </a:solidFill>
                <a:latin typeface="Arial" panose="020B0604020202090204" pitchFamily="34" charset="0"/>
              </a:defRPr>
            </a:lvl5pPr>
            <a:lvl6pPr eaLnBrk="0" fontAlgn="base" hangingPunct="0">
              <a:spcBef>
                <a:spcPct val="0"/>
              </a:spcBef>
              <a:spcAft>
                <a:spcPct val="0"/>
              </a:spcAft>
              <a:defRPr>
                <a:solidFill>
                  <a:schemeClr val="tx1"/>
                </a:solidFill>
                <a:latin typeface="Arial" panose="020B0604020202090204" pitchFamily="34" charset="0"/>
              </a:defRPr>
            </a:lvl6pPr>
            <a:lvl7pPr eaLnBrk="0" fontAlgn="base" hangingPunct="0">
              <a:spcBef>
                <a:spcPct val="0"/>
              </a:spcBef>
              <a:spcAft>
                <a:spcPct val="0"/>
              </a:spcAft>
              <a:defRPr>
                <a:solidFill>
                  <a:schemeClr val="tx1"/>
                </a:solidFill>
                <a:latin typeface="Arial" panose="020B0604020202090204" pitchFamily="34" charset="0"/>
              </a:defRPr>
            </a:lvl7pPr>
            <a:lvl8pPr eaLnBrk="0" fontAlgn="base" hangingPunct="0">
              <a:spcBef>
                <a:spcPct val="0"/>
              </a:spcBef>
              <a:spcAft>
                <a:spcPct val="0"/>
              </a:spcAft>
              <a:defRPr>
                <a:solidFill>
                  <a:schemeClr val="tx1"/>
                </a:solidFill>
                <a:latin typeface="Arial" panose="020B0604020202090204" pitchFamily="34" charset="0"/>
              </a:defRPr>
            </a:lvl8pPr>
            <a:lvl9pPr eaLnBrk="0" fontAlgn="base" hangingPunct="0">
              <a:spcBef>
                <a:spcPct val="0"/>
              </a:spcBef>
              <a:spcAft>
                <a:spcPct val="0"/>
              </a:spcAft>
              <a:defRPr>
                <a:solidFill>
                  <a:schemeClr val="tx1"/>
                </a:solidFill>
                <a:latin typeface="Arial" panose="020B0604020202090204" pitchFamily="34" charset="0"/>
              </a:defRPr>
            </a:lvl9pPr>
          </a:lstStyle>
          <a:p>
            <a:pPr marL="0" marR="0" lvl="0" indent="317500" algn="l" defTabSz="914400" rtl="0" eaLnBrk="0" fontAlgn="base" latinLnBrk="0" hangingPunct="0">
              <a:lnSpc>
                <a:spcPct val="150000"/>
              </a:lnSpc>
              <a:spcBef>
                <a:spcPct val="0"/>
              </a:spcBef>
              <a:spcAft>
                <a:spcPct val="0"/>
              </a:spcAft>
              <a:buClrTx/>
              <a:buSzTx/>
              <a:buFontTx/>
              <a:buNone/>
            </a:pPr>
            <a:r>
              <a:rPr kumimoji="0" lang="en-US" altLang="zh-CN" sz="1600" b="0" i="0" baseline="0" dirty="0" smtClean="0">
                <a:ln>
                  <a:noFill/>
                </a:ln>
                <a:solidFill>
                  <a:schemeClr val="tx1"/>
                </a:solidFill>
                <a:effectLst/>
                <a:latin typeface="Times New Roman Regular" panose="02020503050405090304" charset="0"/>
                <a:ea typeface="方正正中黑简体" panose="02000000000000000000" pitchFamily="2" charset="-122"/>
                <a:cs typeface="Times New Roman Regular" panose="02020503050405090304" charset="0"/>
              </a:rPr>
              <a:t>Robots are commonly used in our daily life and have a better prospect, because they have high mobility, high adaptability, and strong load capacity.</a:t>
            </a:r>
            <a:endParaRPr kumimoji="0" lang="en-US" altLang="zh-CN" sz="1600" b="0" i="0" baseline="0" dirty="0" smtClean="0">
              <a:ln>
                <a:noFill/>
              </a:ln>
              <a:solidFill>
                <a:schemeClr val="tx1"/>
              </a:solidFill>
              <a:effectLst/>
              <a:latin typeface="Times New Roman Regular" panose="02020503050405090304" charset="0"/>
              <a:ea typeface="方正正中黑简体" panose="02000000000000000000" pitchFamily="2" charset="-122"/>
              <a:cs typeface="Times New Roman Regular" panose="02020503050405090304" charset="0"/>
            </a:endParaRPr>
          </a:p>
          <a:p>
            <a:pPr marL="0" marR="0" lvl="0" indent="317500" algn="l" defTabSz="914400" rtl="0" eaLnBrk="0" fontAlgn="base" latinLnBrk="0" hangingPunct="0">
              <a:lnSpc>
                <a:spcPct val="150000"/>
              </a:lnSpc>
              <a:spcBef>
                <a:spcPct val="0"/>
              </a:spcBef>
              <a:spcAft>
                <a:spcPct val="0"/>
              </a:spcAft>
              <a:buClrTx/>
              <a:buSzTx/>
              <a:buFontTx/>
              <a:buNone/>
            </a:pPr>
            <a:r>
              <a:rPr kumimoji="0" lang="en-US" altLang="zh-CN" sz="1600" b="0" i="0" baseline="0" dirty="0" smtClean="0">
                <a:ln>
                  <a:noFill/>
                </a:ln>
                <a:solidFill>
                  <a:schemeClr val="tx1"/>
                </a:solidFill>
                <a:effectLst/>
                <a:latin typeface="Times New Roman Regular" panose="02020503050405090304" charset="0"/>
                <a:ea typeface="方正正中黑简体" panose="02000000000000000000" pitchFamily="2" charset="-122"/>
                <a:cs typeface="Times New Roman Regular" panose="02020503050405090304" charset="0"/>
              </a:rPr>
              <a:t>In the last century, world’s first two four-legs working robots named ‘Phony pony’ and ‘Mosher’ were made in American.</a:t>
            </a:r>
            <a:endParaRPr kumimoji="0" lang="en-US" altLang="zh-CN" sz="1600" b="0" i="0" baseline="0" dirty="0" smtClean="0">
              <a:ln>
                <a:noFill/>
              </a:ln>
              <a:solidFill>
                <a:schemeClr val="tx1"/>
              </a:solidFill>
              <a:effectLst/>
              <a:latin typeface="Times New Roman Regular" panose="02020503050405090304" charset="0"/>
              <a:ea typeface="方正正中黑简体" panose="02000000000000000000" pitchFamily="2" charset="-122"/>
              <a:cs typeface="Times New Roman Regular" panose="02020503050405090304" charset="0"/>
            </a:endParaRPr>
          </a:p>
        </p:txBody>
      </p:sp>
      <p:pic>
        <p:nvPicPr>
          <p:cNvPr id="8" name="Picture 2" descr="/Users/chenpeizhi66/Desktop/1.jpg1"/>
          <p:cNvPicPr>
            <a:picLocks noChangeAspect="1" noChangeArrowheads="1"/>
          </p:cNvPicPr>
          <p:nvPr/>
        </p:nvPicPr>
        <p:blipFill rotWithShape="1">
          <a:blip r:embed="rId1"/>
          <a:srcRect/>
          <a:stretch>
            <a:fillRect/>
          </a:stretch>
        </p:blipFill>
        <p:spPr bwMode="auto">
          <a:xfrm>
            <a:off x="221615" y="1986280"/>
            <a:ext cx="1771650" cy="24333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 name="Rectangle 11"/>
          <p:cNvSpPr>
            <a:spLocks noChangeArrowheads="1"/>
          </p:cNvSpPr>
          <p:nvPr/>
        </p:nvSpPr>
        <p:spPr bwMode="auto">
          <a:xfrm>
            <a:off x="2334895" y="1985963"/>
            <a:ext cx="5527675" cy="1283970"/>
          </a:xfrm>
          <a:prstGeom prst="rect">
            <a:avLst/>
          </a:prstGeom>
          <a:noFill/>
          <a:ln>
            <a:noFill/>
          </a:ln>
          <a:effectLst/>
        </p:spPr>
        <p:txBody>
          <a:bodyPr vert="horz" wrap="square" lIns="0" tIns="133308" rIns="0" bIns="44436" numCol="1" anchor="ctr" anchorCtr="0" compatLnSpc="1">
            <a:spAutoFit/>
          </a:bodyPr>
          <a:lstStyle>
            <a:lvl1pPr indent="317500" eaLnBrk="0" fontAlgn="base" hangingPunct="0">
              <a:spcBef>
                <a:spcPct val="0"/>
              </a:spcBef>
              <a:spcAft>
                <a:spcPct val="0"/>
              </a:spcAft>
              <a:defRPr>
                <a:solidFill>
                  <a:schemeClr val="tx1"/>
                </a:solidFill>
                <a:latin typeface="Arial" panose="020B0604020202090204" pitchFamily="34" charset="0"/>
              </a:defRPr>
            </a:lvl1pPr>
            <a:lvl2pPr eaLnBrk="0" fontAlgn="base" hangingPunct="0">
              <a:spcBef>
                <a:spcPct val="0"/>
              </a:spcBef>
              <a:spcAft>
                <a:spcPct val="0"/>
              </a:spcAft>
              <a:defRPr>
                <a:solidFill>
                  <a:schemeClr val="tx1"/>
                </a:solidFill>
                <a:latin typeface="Arial" panose="020B0604020202090204" pitchFamily="34" charset="0"/>
              </a:defRPr>
            </a:lvl2pPr>
            <a:lvl3pPr eaLnBrk="0" fontAlgn="base" hangingPunct="0">
              <a:spcBef>
                <a:spcPct val="0"/>
              </a:spcBef>
              <a:spcAft>
                <a:spcPct val="0"/>
              </a:spcAft>
              <a:defRPr>
                <a:solidFill>
                  <a:schemeClr val="tx1"/>
                </a:solidFill>
                <a:latin typeface="Arial" panose="020B0604020202090204" pitchFamily="34" charset="0"/>
              </a:defRPr>
            </a:lvl3pPr>
            <a:lvl4pPr eaLnBrk="0" fontAlgn="base" hangingPunct="0">
              <a:spcBef>
                <a:spcPct val="0"/>
              </a:spcBef>
              <a:spcAft>
                <a:spcPct val="0"/>
              </a:spcAft>
              <a:defRPr>
                <a:solidFill>
                  <a:schemeClr val="tx1"/>
                </a:solidFill>
                <a:latin typeface="Arial" panose="020B0604020202090204" pitchFamily="34" charset="0"/>
              </a:defRPr>
            </a:lvl4pPr>
            <a:lvl5pPr eaLnBrk="0" fontAlgn="base" hangingPunct="0">
              <a:spcBef>
                <a:spcPct val="0"/>
              </a:spcBef>
              <a:spcAft>
                <a:spcPct val="0"/>
              </a:spcAft>
              <a:defRPr>
                <a:solidFill>
                  <a:schemeClr val="tx1"/>
                </a:solidFill>
                <a:latin typeface="Arial" panose="020B0604020202090204" pitchFamily="34" charset="0"/>
              </a:defRPr>
            </a:lvl5pPr>
            <a:lvl6pPr eaLnBrk="0" fontAlgn="base" hangingPunct="0">
              <a:spcBef>
                <a:spcPct val="0"/>
              </a:spcBef>
              <a:spcAft>
                <a:spcPct val="0"/>
              </a:spcAft>
              <a:defRPr>
                <a:solidFill>
                  <a:schemeClr val="tx1"/>
                </a:solidFill>
                <a:latin typeface="Arial" panose="020B0604020202090204" pitchFamily="34" charset="0"/>
              </a:defRPr>
            </a:lvl6pPr>
            <a:lvl7pPr eaLnBrk="0" fontAlgn="base" hangingPunct="0">
              <a:spcBef>
                <a:spcPct val="0"/>
              </a:spcBef>
              <a:spcAft>
                <a:spcPct val="0"/>
              </a:spcAft>
              <a:defRPr>
                <a:solidFill>
                  <a:schemeClr val="tx1"/>
                </a:solidFill>
                <a:latin typeface="Arial" panose="020B0604020202090204" pitchFamily="34" charset="0"/>
              </a:defRPr>
            </a:lvl7pPr>
            <a:lvl8pPr eaLnBrk="0" fontAlgn="base" hangingPunct="0">
              <a:spcBef>
                <a:spcPct val="0"/>
              </a:spcBef>
              <a:spcAft>
                <a:spcPct val="0"/>
              </a:spcAft>
              <a:defRPr>
                <a:solidFill>
                  <a:schemeClr val="tx1"/>
                </a:solidFill>
                <a:latin typeface="Arial" panose="020B0604020202090204" pitchFamily="34" charset="0"/>
              </a:defRPr>
            </a:lvl8pPr>
            <a:lvl9pPr eaLnBrk="0" fontAlgn="base" hangingPunct="0">
              <a:spcBef>
                <a:spcPct val="0"/>
              </a:spcBef>
              <a:spcAft>
                <a:spcPct val="0"/>
              </a:spcAft>
              <a:defRPr>
                <a:solidFill>
                  <a:schemeClr val="tx1"/>
                </a:solidFill>
                <a:latin typeface="Arial" panose="020B0604020202090204" pitchFamily="34" charset="0"/>
              </a:defRPr>
            </a:lvl9pPr>
          </a:lstStyle>
          <a:p>
            <a:pPr marL="0" marR="0" lvl="0" indent="317500" algn="l" defTabSz="914400" rtl="0" eaLnBrk="0" fontAlgn="base" latinLnBrk="0" hangingPunct="0">
              <a:lnSpc>
                <a:spcPct val="150000"/>
              </a:lnSpc>
              <a:spcBef>
                <a:spcPct val="0"/>
              </a:spcBef>
              <a:spcAft>
                <a:spcPct val="0"/>
              </a:spcAft>
              <a:buClrTx/>
              <a:buSzTx/>
              <a:buFontTx/>
              <a:buNone/>
            </a:pPr>
            <a:r>
              <a:rPr kumimoji="0" lang="en-US" altLang="zh-CN" sz="1600" b="0" i="0" u="none" strike="noStrike" cap="none" normalizeH="0" baseline="0" dirty="0" smtClean="0">
                <a:ln>
                  <a:noFill/>
                </a:ln>
                <a:solidFill>
                  <a:schemeClr val="tx1"/>
                </a:solidFill>
                <a:effectLst/>
                <a:latin typeface="Times New Roman Regular" panose="02020503050405090304" charset="0"/>
                <a:ea typeface="方正正中黑简体" panose="02000000000000000000" pitchFamily="2" charset="-122"/>
                <a:cs typeface="Times New Roman Regular" panose="02020503050405090304" charset="0"/>
              </a:rPr>
              <a:t>Mobile robot can be divided into wheeled robots, crawler robots and walking robots, the biggest difference between them is their moving part, which are consist of wheels, crawlers, and links.</a:t>
            </a:r>
            <a:endParaRPr kumimoji="0" lang="en-US" altLang="zh-CN" sz="1600" b="0" i="0" u="none" strike="noStrike" cap="none" normalizeH="0" baseline="0" dirty="0" smtClean="0">
              <a:ln>
                <a:noFill/>
              </a:ln>
              <a:solidFill>
                <a:schemeClr val="tx1"/>
              </a:solidFill>
              <a:effectLst/>
              <a:latin typeface="Times New Roman Regular" panose="02020503050405090304" charset="0"/>
              <a:ea typeface="方正正中黑简体" panose="02000000000000000000" pitchFamily="2" charset="-122"/>
              <a:cs typeface="Times New Roman Regular" panose="02020503050405090304" charset="0"/>
            </a:endParaRPr>
          </a:p>
        </p:txBody>
      </p:sp>
      <p:pic>
        <p:nvPicPr>
          <p:cNvPr id="9" name="Picture 2" descr="/Users/chenpeizhi66/Desktop/1.jpg1"/>
          <p:cNvPicPr>
            <a:picLocks noChangeAspect="1" noChangeArrowheads="1"/>
          </p:cNvPicPr>
          <p:nvPr/>
        </p:nvPicPr>
        <p:blipFill rotWithShape="1">
          <a:blip r:embed="rId2"/>
          <a:srcRect/>
          <a:stretch>
            <a:fillRect/>
          </a:stretch>
        </p:blipFill>
        <p:spPr bwMode="auto">
          <a:xfrm>
            <a:off x="2334895" y="3512820"/>
            <a:ext cx="1598295" cy="83693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3" name="图片 12" descr="3"/>
          <p:cNvPicPr>
            <a:picLocks noChangeAspect="1"/>
          </p:cNvPicPr>
          <p:nvPr/>
        </p:nvPicPr>
        <p:blipFill>
          <a:blip r:embed="rId3"/>
          <a:stretch>
            <a:fillRect/>
          </a:stretch>
        </p:blipFill>
        <p:spPr>
          <a:xfrm>
            <a:off x="6488430" y="3512820"/>
            <a:ext cx="1490980" cy="888365"/>
          </a:xfrm>
          <a:prstGeom prst="rect">
            <a:avLst/>
          </a:prstGeom>
        </p:spPr>
      </p:pic>
      <p:pic>
        <p:nvPicPr>
          <p:cNvPr id="14" name="图片 13" descr="2"/>
          <p:cNvPicPr>
            <a:picLocks noChangeAspect="1"/>
          </p:cNvPicPr>
          <p:nvPr/>
        </p:nvPicPr>
        <p:blipFill>
          <a:blip r:embed="rId4"/>
          <a:stretch>
            <a:fillRect/>
          </a:stretch>
        </p:blipFill>
        <p:spPr>
          <a:xfrm>
            <a:off x="4279265" y="3512820"/>
            <a:ext cx="1645285" cy="836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48131" name="文本框 4"/>
          <p:cNvSpPr txBox="1"/>
          <p:nvPr/>
        </p:nvSpPr>
        <p:spPr>
          <a:xfrm>
            <a:off x="119063" y="115888"/>
            <a:ext cx="28067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Force analysis results</a:t>
            </a:r>
            <a:endParaRPr lang="zh-CN" altLang="en-US" sz="2400">
              <a:latin typeface="Calibri" pitchFamily="34" charset="0"/>
              <a:ea typeface="宋体" charset="-122"/>
            </a:endParaRPr>
          </a:p>
        </p:txBody>
      </p:sp>
      <p:sp>
        <p:nvSpPr>
          <p:cNvPr id="48132"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sp>
        <p:nvSpPr>
          <p:cNvPr id="48133"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sp>
        <p:nvSpPr>
          <p:cNvPr id="48134" name="文本框 10"/>
          <p:cNvSpPr txBox="1"/>
          <p:nvPr/>
        </p:nvSpPr>
        <p:spPr>
          <a:xfrm>
            <a:off x="4297363" y="3905250"/>
            <a:ext cx="550862"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a:t>
            </a:r>
            <a:r>
              <a:rPr lang="en-US" altLang="zh-CN" sz="2400" baseline="-25000">
                <a:solidFill>
                  <a:srgbClr val="000000"/>
                </a:solidFill>
                <a:latin typeface="Times New Roman Bold" panose="02020503050405090304" charset="0"/>
                <a:ea typeface="宋体" charset="-122"/>
                <a:sym typeface="宋体" charset="-122"/>
              </a:rPr>
              <a:t>23</a:t>
            </a:r>
            <a:endParaRPr lang="en-US" altLang="zh-CN" sz="2400" baseline="-25000">
              <a:solidFill>
                <a:srgbClr val="000000"/>
              </a:solidFill>
              <a:latin typeface="Times New Roman Bold" panose="02020503050405090304" charset="0"/>
              <a:ea typeface="宋体" charset="-122"/>
              <a:sym typeface="宋体" charset="-122"/>
            </a:endParaRPr>
          </a:p>
        </p:txBody>
      </p:sp>
      <p:pic>
        <p:nvPicPr>
          <p:cNvPr id="48135" name="图片 31"/>
          <p:cNvPicPr>
            <a:picLocks noChangeAspect="1"/>
          </p:cNvPicPr>
          <p:nvPr/>
        </p:nvPicPr>
        <p:blipFill>
          <a:blip r:embed="rId3"/>
          <a:stretch>
            <a:fillRect/>
          </a:stretch>
        </p:blipFill>
        <p:spPr>
          <a:xfrm>
            <a:off x="234950" y="576263"/>
            <a:ext cx="3654425" cy="2960687"/>
          </a:xfrm>
          <a:prstGeom prst="rect">
            <a:avLst/>
          </a:prstGeom>
          <a:noFill/>
          <a:ln w="9525">
            <a:noFill/>
          </a:ln>
        </p:spPr>
      </p:pic>
      <p:pic>
        <p:nvPicPr>
          <p:cNvPr id="48136" name="图片 30"/>
          <p:cNvPicPr>
            <a:picLocks noChangeAspect="1"/>
          </p:cNvPicPr>
          <p:nvPr/>
        </p:nvPicPr>
        <p:blipFill>
          <a:blip r:embed="rId4"/>
          <a:stretch>
            <a:fillRect/>
          </a:stretch>
        </p:blipFill>
        <p:spPr>
          <a:xfrm>
            <a:off x="5367338" y="576263"/>
            <a:ext cx="3806825" cy="2960687"/>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49155" name="文本框 4"/>
          <p:cNvSpPr txBox="1"/>
          <p:nvPr/>
        </p:nvSpPr>
        <p:spPr>
          <a:xfrm>
            <a:off x="119063" y="115888"/>
            <a:ext cx="28067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Force analysis results</a:t>
            </a:r>
            <a:endParaRPr lang="zh-CN" altLang="en-US" sz="2400">
              <a:latin typeface="Calibri" pitchFamily="34" charset="0"/>
              <a:ea typeface="宋体" charset="-122"/>
            </a:endParaRPr>
          </a:p>
        </p:txBody>
      </p:sp>
      <p:sp>
        <p:nvSpPr>
          <p:cNvPr id="49156"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sp>
        <p:nvSpPr>
          <p:cNvPr id="49157"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sp>
        <p:nvSpPr>
          <p:cNvPr id="49158" name="文本框 10"/>
          <p:cNvSpPr txBox="1"/>
          <p:nvPr/>
        </p:nvSpPr>
        <p:spPr>
          <a:xfrm>
            <a:off x="4297363" y="3905250"/>
            <a:ext cx="550862"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a:t>
            </a:r>
            <a:r>
              <a:rPr lang="en-US" altLang="zh-CN" sz="2400" baseline="-25000">
                <a:solidFill>
                  <a:srgbClr val="000000"/>
                </a:solidFill>
                <a:latin typeface="Times New Roman Bold" panose="02020503050405090304" charset="0"/>
                <a:ea typeface="宋体" charset="-122"/>
                <a:sym typeface="宋体" charset="-122"/>
              </a:rPr>
              <a:t>45</a:t>
            </a:r>
            <a:endParaRPr lang="en-US" altLang="zh-CN" sz="2400" baseline="-25000">
              <a:solidFill>
                <a:srgbClr val="000000"/>
              </a:solidFill>
              <a:latin typeface="Times New Roman Bold" panose="02020503050405090304" charset="0"/>
              <a:ea typeface="宋体" charset="-122"/>
              <a:sym typeface="宋体" charset="-122"/>
            </a:endParaRPr>
          </a:p>
        </p:txBody>
      </p:sp>
      <p:pic>
        <p:nvPicPr>
          <p:cNvPr id="49159" name="图片 38"/>
          <p:cNvPicPr>
            <a:picLocks noChangeAspect="1"/>
          </p:cNvPicPr>
          <p:nvPr/>
        </p:nvPicPr>
        <p:blipFill>
          <a:blip r:embed="rId3"/>
          <a:stretch>
            <a:fillRect/>
          </a:stretch>
        </p:blipFill>
        <p:spPr>
          <a:xfrm>
            <a:off x="217488" y="576263"/>
            <a:ext cx="3673475" cy="2960687"/>
          </a:xfrm>
          <a:prstGeom prst="rect">
            <a:avLst/>
          </a:prstGeom>
          <a:noFill/>
          <a:ln w="9525">
            <a:noFill/>
          </a:ln>
        </p:spPr>
      </p:pic>
      <p:pic>
        <p:nvPicPr>
          <p:cNvPr id="49160" name="图片 39"/>
          <p:cNvPicPr>
            <a:picLocks noChangeAspect="1"/>
          </p:cNvPicPr>
          <p:nvPr/>
        </p:nvPicPr>
        <p:blipFill>
          <a:blip r:embed="rId4"/>
          <a:stretch>
            <a:fillRect/>
          </a:stretch>
        </p:blipFill>
        <p:spPr>
          <a:xfrm>
            <a:off x="5368925" y="576263"/>
            <a:ext cx="3806825" cy="2960687"/>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50179" name="文本框 4"/>
          <p:cNvSpPr txBox="1"/>
          <p:nvPr/>
        </p:nvSpPr>
        <p:spPr>
          <a:xfrm>
            <a:off x="119063" y="115888"/>
            <a:ext cx="28067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Force analysis results</a:t>
            </a:r>
            <a:endParaRPr lang="zh-CN" altLang="en-US" sz="2400">
              <a:latin typeface="Calibri" pitchFamily="34" charset="0"/>
              <a:ea typeface="宋体" charset="-122"/>
            </a:endParaRPr>
          </a:p>
        </p:txBody>
      </p:sp>
      <p:sp>
        <p:nvSpPr>
          <p:cNvPr id="50180"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sp>
        <p:nvSpPr>
          <p:cNvPr id="50181"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sp>
        <p:nvSpPr>
          <p:cNvPr id="50182" name="文本框 10"/>
          <p:cNvSpPr txBox="1"/>
          <p:nvPr/>
        </p:nvSpPr>
        <p:spPr>
          <a:xfrm>
            <a:off x="4297363" y="3905250"/>
            <a:ext cx="550862"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a:t>
            </a:r>
            <a:r>
              <a:rPr lang="en-US" altLang="zh-CN" sz="2400" baseline="-25000">
                <a:solidFill>
                  <a:srgbClr val="000000"/>
                </a:solidFill>
                <a:latin typeface="Times New Roman Bold" panose="02020503050405090304" charset="0"/>
                <a:ea typeface="宋体" charset="-122"/>
                <a:sym typeface="宋体" charset="-122"/>
              </a:rPr>
              <a:t>56</a:t>
            </a:r>
            <a:endParaRPr lang="en-US" altLang="zh-CN" sz="2400" baseline="-25000">
              <a:solidFill>
                <a:srgbClr val="000000"/>
              </a:solidFill>
              <a:latin typeface="Times New Roman Bold" panose="02020503050405090304" charset="0"/>
              <a:ea typeface="宋体" charset="-122"/>
              <a:sym typeface="宋体" charset="-122"/>
            </a:endParaRPr>
          </a:p>
        </p:txBody>
      </p:sp>
      <p:pic>
        <p:nvPicPr>
          <p:cNvPr id="50183" name="图片 42"/>
          <p:cNvPicPr>
            <a:picLocks noChangeAspect="1"/>
          </p:cNvPicPr>
          <p:nvPr/>
        </p:nvPicPr>
        <p:blipFill>
          <a:blip r:embed="rId3"/>
          <a:stretch>
            <a:fillRect/>
          </a:stretch>
        </p:blipFill>
        <p:spPr>
          <a:xfrm>
            <a:off x="198438" y="576263"/>
            <a:ext cx="3692525" cy="2962275"/>
          </a:xfrm>
          <a:prstGeom prst="rect">
            <a:avLst/>
          </a:prstGeom>
          <a:noFill/>
          <a:ln w="9525">
            <a:noFill/>
          </a:ln>
        </p:spPr>
      </p:pic>
      <p:pic>
        <p:nvPicPr>
          <p:cNvPr id="50184" name="图片 43"/>
          <p:cNvPicPr>
            <a:picLocks noChangeAspect="1"/>
          </p:cNvPicPr>
          <p:nvPr/>
        </p:nvPicPr>
        <p:blipFill>
          <a:blip r:embed="rId4"/>
          <a:stretch>
            <a:fillRect/>
          </a:stretch>
        </p:blipFill>
        <p:spPr>
          <a:xfrm>
            <a:off x="5367338" y="576263"/>
            <a:ext cx="3808412" cy="2962275"/>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rot="-152274">
            <a:off x="36513" y="3365500"/>
            <a:ext cx="2178050" cy="1701800"/>
          </a:xfrm>
          <a:prstGeom prst="rect">
            <a:avLst/>
          </a:prstGeom>
          <a:noFill/>
          <a:ln w="9525">
            <a:noFill/>
          </a:ln>
        </p:spPr>
      </p:pic>
      <p:pic>
        <p:nvPicPr>
          <p:cNvPr id="4" name="图片 3"/>
          <p:cNvPicPr>
            <a:picLocks noChangeAspect="1"/>
          </p:cNvPicPr>
          <p:nvPr/>
        </p:nvPicPr>
        <p:blipFill>
          <a:blip r:embed="rId2"/>
          <a:stretch>
            <a:fillRect/>
          </a:stretch>
        </p:blipFill>
        <p:spPr>
          <a:xfrm>
            <a:off x="6764338" y="3538538"/>
            <a:ext cx="2409825" cy="1654175"/>
          </a:xfrm>
          <a:prstGeom prst="rect">
            <a:avLst/>
          </a:prstGeom>
          <a:noFill/>
          <a:ln w="9525">
            <a:noFill/>
          </a:ln>
        </p:spPr>
      </p:pic>
      <p:sp>
        <p:nvSpPr>
          <p:cNvPr id="51203" name="文本框 4"/>
          <p:cNvSpPr txBox="1"/>
          <p:nvPr/>
        </p:nvSpPr>
        <p:spPr>
          <a:xfrm>
            <a:off x="119063" y="115888"/>
            <a:ext cx="280670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Force analysis results</a:t>
            </a:r>
            <a:endParaRPr lang="zh-CN" altLang="en-US" sz="2400">
              <a:latin typeface="Calibri" pitchFamily="34" charset="0"/>
              <a:ea typeface="宋体" charset="-122"/>
            </a:endParaRPr>
          </a:p>
        </p:txBody>
      </p:sp>
      <p:sp>
        <p:nvSpPr>
          <p:cNvPr id="51204" name="文本框 6"/>
          <p:cNvSpPr txBox="1"/>
          <p:nvPr/>
        </p:nvSpPr>
        <p:spPr>
          <a:xfrm>
            <a:off x="1495425" y="4486275"/>
            <a:ext cx="1620838" cy="706438"/>
          </a:xfrm>
          <a:prstGeom prst="rect">
            <a:avLst/>
          </a:prstGeom>
          <a:noFill/>
          <a:ln w="9525">
            <a:noFill/>
          </a:ln>
        </p:spPr>
        <p:txBody>
          <a:bodyPr wrap="none" anchor="t">
            <a:spAutoFit/>
          </a:bodyPr>
          <a:p>
            <a:pPr indent="0"/>
            <a:r>
              <a:rPr lang="en-US" altLang="zh-CN" sz="4000">
                <a:solidFill>
                  <a:srgbClr val="00B050"/>
                </a:solidFill>
                <a:latin typeface="Times New Roman Bold" panose="02020503050405090304" charset="0"/>
                <a:ea typeface="宋体" charset="-122"/>
                <a:sym typeface="宋体" charset="-122"/>
              </a:rPr>
              <a:t>Matlab</a:t>
            </a:r>
            <a:endParaRPr lang="en-US" altLang="zh-CN" sz="4000">
              <a:solidFill>
                <a:srgbClr val="00B050"/>
              </a:solidFill>
              <a:latin typeface="Times New Roman Bold" panose="02020503050405090304" charset="0"/>
              <a:ea typeface="宋体" charset="-122"/>
              <a:sym typeface="宋体" charset="-122"/>
            </a:endParaRPr>
          </a:p>
        </p:txBody>
      </p:sp>
      <p:sp>
        <p:nvSpPr>
          <p:cNvPr id="51205" name="文本框 8"/>
          <p:cNvSpPr txBox="1"/>
          <p:nvPr/>
        </p:nvSpPr>
        <p:spPr>
          <a:xfrm>
            <a:off x="5367338" y="4486275"/>
            <a:ext cx="1622425" cy="706438"/>
          </a:xfrm>
          <a:prstGeom prst="rect">
            <a:avLst/>
          </a:prstGeom>
          <a:noFill/>
          <a:ln w="9525">
            <a:noFill/>
          </a:ln>
        </p:spPr>
        <p:txBody>
          <a:bodyPr wrap="none" anchor="t">
            <a:spAutoFit/>
          </a:bodyPr>
          <a:p>
            <a:pPr indent="0"/>
            <a:r>
              <a:rPr lang="en-US" altLang="zh-CN" sz="4000">
                <a:solidFill>
                  <a:srgbClr val="FF0000"/>
                </a:solidFill>
                <a:latin typeface="Times New Roman Bold" panose="02020503050405090304" charset="0"/>
                <a:ea typeface="宋体" charset="-122"/>
                <a:sym typeface="宋体" charset="-122"/>
              </a:rPr>
              <a:t>Adams</a:t>
            </a:r>
            <a:endParaRPr lang="en-US" altLang="zh-CN" sz="4000">
              <a:solidFill>
                <a:srgbClr val="FF0000"/>
              </a:solidFill>
              <a:latin typeface="Times New Roman Bold" panose="02020503050405090304" charset="0"/>
              <a:ea typeface="宋体" charset="-122"/>
              <a:sym typeface="宋体" charset="-122"/>
            </a:endParaRPr>
          </a:p>
        </p:txBody>
      </p:sp>
      <p:sp>
        <p:nvSpPr>
          <p:cNvPr id="51206" name="文本框 10"/>
          <p:cNvSpPr txBox="1"/>
          <p:nvPr/>
        </p:nvSpPr>
        <p:spPr>
          <a:xfrm>
            <a:off x="4297363" y="3905250"/>
            <a:ext cx="641350" cy="460375"/>
          </a:xfrm>
          <a:prstGeom prst="rect">
            <a:avLst/>
          </a:prstGeom>
          <a:noFill/>
          <a:ln w="9525">
            <a:noFill/>
          </a:ln>
        </p:spPr>
        <p:txBody>
          <a:bodyPr wrap="none" anchor="t">
            <a:spAutoFit/>
          </a:bodyPr>
          <a:p>
            <a:pPr indent="0"/>
            <a:r>
              <a:rPr lang="en-US" altLang="zh-CN" sz="2400">
                <a:solidFill>
                  <a:srgbClr val="000000"/>
                </a:solidFill>
                <a:latin typeface="Times New Roman Bold" panose="02020503050405090304" charset="0"/>
                <a:ea typeface="宋体" charset="-122"/>
                <a:sym typeface="宋体" charset="-122"/>
              </a:rPr>
              <a:t>M</a:t>
            </a:r>
            <a:r>
              <a:rPr lang="en-US" altLang="zh-CN" sz="2400" baseline="-25000">
                <a:solidFill>
                  <a:srgbClr val="000000"/>
                </a:solidFill>
                <a:latin typeface="Times New Roman Bold" panose="02020503050405090304" charset="0"/>
                <a:ea typeface="宋体" charset="-122"/>
                <a:sym typeface="宋体" charset="-122"/>
              </a:rPr>
              <a:t>c2</a:t>
            </a:r>
            <a:endParaRPr lang="en-US" altLang="zh-CN" sz="2400" baseline="-25000">
              <a:solidFill>
                <a:srgbClr val="000000"/>
              </a:solidFill>
              <a:latin typeface="Times New Roman Bold" panose="02020503050405090304" charset="0"/>
              <a:ea typeface="宋体" charset="-122"/>
              <a:sym typeface="宋体" charset="-122"/>
            </a:endParaRPr>
          </a:p>
        </p:txBody>
      </p:sp>
      <p:pic>
        <p:nvPicPr>
          <p:cNvPr id="51207" name="图片 20"/>
          <p:cNvPicPr>
            <a:picLocks noChangeAspect="1"/>
          </p:cNvPicPr>
          <p:nvPr/>
        </p:nvPicPr>
        <p:blipFill>
          <a:blip r:embed="rId3"/>
          <a:stretch>
            <a:fillRect/>
          </a:stretch>
        </p:blipFill>
        <p:spPr>
          <a:xfrm>
            <a:off x="5367338" y="576263"/>
            <a:ext cx="3806825" cy="2962275"/>
          </a:xfrm>
          <a:prstGeom prst="rect">
            <a:avLst/>
          </a:prstGeom>
          <a:noFill/>
          <a:ln w="9525">
            <a:noFill/>
          </a:ln>
        </p:spPr>
      </p:pic>
      <p:pic>
        <p:nvPicPr>
          <p:cNvPr id="51208" name="图片 19"/>
          <p:cNvPicPr>
            <a:picLocks noChangeAspect="1"/>
          </p:cNvPicPr>
          <p:nvPr/>
        </p:nvPicPr>
        <p:blipFill>
          <a:blip r:embed="rId4"/>
          <a:stretch>
            <a:fillRect/>
          </a:stretch>
        </p:blipFill>
        <p:spPr>
          <a:xfrm>
            <a:off x="198438" y="576263"/>
            <a:ext cx="3690937" cy="2962275"/>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0-#ppt_w/2"/>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1+#ppt_w/2"/>
                                          </p:val>
                                        </p:tav>
                                        <p:tav tm="100000">
                                          <p:val>
                                            <p:strVal val="#ppt_x"/>
                                          </p:val>
                                        </p:tav>
                                      </p:tavLst>
                                    </p:anim>
                                    <p:anim calcmode="lin" valueType="num">
                                      <p:cBhvr>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文本框 99"/>
          <p:cNvSpPr txBox="1"/>
          <p:nvPr/>
        </p:nvSpPr>
        <p:spPr>
          <a:xfrm>
            <a:off x="185738" y="263525"/>
            <a:ext cx="4019550" cy="398463"/>
          </a:xfrm>
          <a:prstGeom prst="rect">
            <a:avLst/>
          </a:prstGeom>
          <a:noFill/>
          <a:ln w="9525">
            <a:noFill/>
          </a:ln>
        </p:spPr>
        <p:txBody>
          <a:bodyPr wrap="square" anchor="t">
            <a:spAutoFit/>
          </a:bodyPr>
          <a:p>
            <a:pPr indent="0"/>
            <a:r>
              <a:rPr lang="en-US" altLang="zh-CN" sz="2000">
                <a:solidFill>
                  <a:srgbClr val="000000"/>
                </a:solidFill>
                <a:latin typeface="Times New Roman Bold" panose="02020503050405090304" charset="0"/>
                <a:ea typeface="宋体" charset="-122"/>
              </a:rPr>
              <a:t>Dynamic Balance of the mechanism</a:t>
            </a:r>
            <a:endParaRPr lang="en-US" altLang="zh-CN" sz="2000">
              <a:solidFill>
                <a:srgbClr val="000000"/>
              </a:solidFill>
              <a:latin typeface="Times New Roman Bold" panose="02020503050405090304" charset="0"/>
              <a:ea typeface="宋体" charset="-122"/>
            </a:endParaRPr>
          </a:p>
        </p:txBody>
      </p:sp>
      <p:sp>
        <p:nvSpPr>
          <p:cNvPr id="52226" name="文本框 2"/>
          <p:cNvSpPr txBox="1"/>
          <p:nvPr/>
        </p:nvSpPr>
        <p:spPr>
          <a:xfrm>
            <a:off x="185738" y="3767138"/>
            <a:ext cx="6937375" cy="1168400"/>
          </a:xfrm>
          <a:prstGeom prst="rect">
            <a:avLst/>
          </a:prstGeom>
          <a:noFill/>
          <a:ln w="9525">
            <a:noFill/>
          </a:ln>
        </p:spPr>
        <p:txBody>
          <a:bodyPr wrap="square" anchor="t">
            <a:spAutoFit/>
          </a:bodyPr>
          <a:p>
            <a:pPr indent="0"/>
            <a:r>
              <a:rPr lang="en-US" altLang="zh-CN" sz="1400">
                <a:latin typeface="Calibri" pitchFamily="34" charset="0"/>
                <a:ea typeface="宋体" charset="-122"/>
              </a:rPr>
              <a:t>Compared with symmetric method, the counterweight method is less complex, after checking out which link’s inertia force influences the overall inertial force most, we can add counterweight to its opposite direction to balance the inertia force. After comparing each bar's tribute to the overall inertial force and inertial moment, we find bar 4 influences the overall most, so we need to add a counterweight on it:</a:t>
            </a:r>
            <a:endParaRPr lang="en-US" altLang="zh-CN" sz="1400">
              <a:latin typeface="Calibri" pitchFamily="34" charset="0"/>
              <a:ea typeface="宋体" charset="-122"/>
            </a:endParaRPr>
          </a:p>
        </p:txBody>
      </p:sp>
      <p:pic>
        <p:nvPicPr>
          <p:cNvPr id="52227" name="图片 1"/>
          <p:cNvPicPr>
            <a:picLocks noChangeAspect="1"/>
          </p:cNvPicPr>
          <p:nvPr/>
        </p:nvPicPr>
        <p:blipFill>
          <a:blip r:embed="rId1"/>
          <a:stretch>
            <a:fillRect/>
          </a:stretch>
        </p:blipFill>
        <p:spPr>
          <a:xfrm>
            <a:off x="185738" y="661988"/>
            <a:ext cx="5272087" cy="3011487"/>
          </a:xfrm>
          <a:prstGeom prst="rect">
            <a:avLst/>
          </a:prstGeom>
          <a:noFill/>
          <a:ln w="9525">
            <a:noFill/>
          </a:ln>
        </p:spPr>
      </p:pic>
      <p:pic>
        <p:nvPicPr>
          <p:cNvPr id="471" name="图片 1"/>
          <p:cNvPicPr>
            <a:picLocks noChangeAspect="1"/>
          </p:cNvPicPr>
          <p:nvPr/>
        </p:nvPicPr>
        <p:blipFill>
          <a:blip r:embed="rId2"/>
          <a:stretch>
            <a:fillRect/>
          </a:stretch>
        </p:blipFill>
        <p:spPr>
          <a:xfrm>
            <a:off x="185738" y="663575"/>
            <a:ext cx="6735762" cy="3103563"/>
          </a:xfrm>
          <a:prstGeom prst="rect">
            <a:avLst/>
          </a:prstGeom>
          <a:noFill/>
          <a:ln w="9525">
            <a:noFill/>
          </a:ln>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 calcmode="lin" valueType="num">
                                      <p:cBhvr additive="base">
                                        <p:cTn id="7" dur="500" fill="hold"/>
                                        <p:tgtEl>
                                          <p:spTgt spid="471"/>
                                        </p:tgtEl>
                                        <p:attrNameLst>
                                          <p:attrName>ppt_x</p:attrName>
                                        </p:attrNameLst>
                                      </p:cBhvr>
                                      <p:tavLst>
                                        <p:tav tm="0">
                                          <p:val>
                                            <p:strVal val="#ppt_x"/>
                                          </p:val>
                                        </p:tav>
                                        <p:tav tm="100000">
                                          <p:val>
                                            <p:strVal val="#ppt_x"/>
                                          </p:val>
                                        </p:tav>
                                      </p:tavLst>
                                    </p:anim>
                                    <p:anim calcmode="lin" valueType="num">
                                      <p:cBhvr additive="base">
                                        <p:cTn id="8" dur="500" fill="hold"/>
                                        <p:tgtEl>
                                          <p:spTgt spid="4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文本框 99"/>
          <p:cNvSpPr txBox="1"/>
          <p:nvPr/>
        </p:nvSpPr>
        <p:spPr>
          <a:xfrm>
            <a:off x="171450" y="219075"/>
            <a:ext cx="6529388" cy="2860675"/>
          </a:xfrm>
          <a:prstGeom prst="rect">
            <a:avLst/>
          </a:prstGeom>
          <a:noFill/>
          <a:ln w="9525">
            <a:noFill/>
          </a:ln>
        </p:spPr>
        <p:txBody>
          <a:bodyPr wrap="square" anchor="t">
            <a:spAutoFit/>
          </a:bodyPr>
          <a:p>
            <a:pPr indent="266700"/>
            <a:r>
              <a:rPr lang="zh-CN" altLang="en-US" sz="1800">
                <a:latin typeface="Times New Roman Regular" panose="02020503050405090304" charset="0"/>
                <a:ea typeface="宋体" charset="-122"/>
              </a:rPr>
              <a:t>Total shaking force on the fixed support:</a:t>
            </a:r>
            <a:endParaRPr lang="zh-CN" altLang="en-US" sz="1800">
              <a:latin typeface="Times New Roman Regular" panose="02020503050405090304" charset="0"/>
              <a:ea typeface="宋体" charset="-122"/>
            </a:endParaRPr>
          </a:p>
          <a:p>
            <a:pPr indent="266700"/>
            <a:r>
              <a:rPr lang="zh-CN" altLang="en-US" sz="1800">
                <a:latin typeface="Times New Roman Regular" panose="02020503050405090304" charset="0"/>
                <a:ea typeface="宋体" charset="-122"/>
              </a:rPr>
              <a:t>Fx = F12x + F16x +F14x’ </a:t>
            </a:r>
            <a:endParaRPr lang="zh-CN" altLang="en-US" sz="1800">
              <a:latin typeface="Times New Roman Regular" panose="02020503050405090304" charset="0"/>
              <a:ea typeface="宋体" charset="-122"/>
            </a:endParaRPr>
          </a:p>
          <a:p>
            <a:pPr indent="266700"/>
            <a:r>
              <a:rPr lang="zh-CN" altLang="en-US" sz="1800">
                <a:latin typeface="Times New Roman Regular" panose="02020503050405090304" charset="0"/>
                <a:ea typeface="宋体" charset="-122"/>
              </a:rPr>
              <a:t>Fy = F12y + F16y +F14y’</a:t>
            </a:r>
            <a:endParaRPr lang="zh-CN" altLang="en-US" sz="1800">
              <a:latin typeface="Times New Roman Regular" panose="02020503050405090304" charset="0"/>
              <a:ea typeface="宋体" charset="-122"/>
            </a:endParaRPr>
          </a:p>
          <a:p>
            <a:pPr indent="266700"/>
            <a:r>
              <a:rPr lang="zh-CN" altLang="en-US" sz="1800">
                <a:latin typeface="Times New Roman Regular" panose="02020503050405090304" charset="0"/>
                <a:ea typeface="宋体" charset="-122"/>
              </a:rPr>
              <a:t>Total balancing moment on the fixed support:</a:t>
            </a:r>
            <a:endParaRPr lang="zh-CN" altLang="en-US" sz="1800">
              <a:latin typeface="Times New Roman Regular" panose="02020503050405090304" charset="0"/>
              <a:ea typeface="宋体" charset="-122"/>
            </a:endParaRPr>
          </a:p>
          <a:p>
            <a:pPr indent="266700"/>
            <a:r>
              <a:rPr lang="zh-CN" altLang="en-US" sz="1800">
                <a:latin typeface="Times New Roman Regular" panose="02020503050405090304" charset="0"/>
                <a:ea typeface="宋体" charset="-122"/>
              </a:rPr>
              <a:t>M = Mc2’</a:t>
            </a:r>
            <a:endParaRPr lang="zh-CN" altLang="en-US" sz="1800">
              <a:latin typeface="Times New Roman Regular" panose="02020503050405090304" charset="0"/>
              <a:ea typeface="宋体" charset="-122"/>
            </a:endParaRPr>
          </a:p>
          <a:p>
            <a:pPr indent="266700"/>
            <a:r>
              <a:rPr lang="zh-CN" altLang="en-US" sz="1800">
                <a:latin typeface="Times New Roman Regular" panose="02020503050405090304" charset="0"/>
                <a:ea typeface="宋体" charset="-122"/>
              </a:rPr>
              <a:t>Total inertial force on the fixed support:</a:t>
            </a:r>
            <a:endParaRPr lang="zh-CN" altLang="en-US" sz="1800">
              <a:latin typeface="Times New Roman Regular" panose="02020503050405090304" charset="0"/>
              <a:ea typeface="宋体" charset="-122"/>
            </a:endParaRPr>
          </a:p>
          <a:p>
            <a:pPr indent="266700"/>
            <a:r>
              <a:rPr lang="zh-CN" altLang="en-US" sz="1800">
                <a:latin typeface="Times New Roman Regular" panose="02020503050405090304" charset="0"/>
                <a:ea typeface="宋体" charset="-122"/>
              </a:rPr>
              <a:t>Fix = Fc2x + Fc3x +Fc5x+Fc6x+Fc4x</a:t>
            </a:r>
            <a:endParaRPr lang="zh-CN" altLang="en-US" sz="1800">
              <a:latin typeface="Times New Roman Regular" panose="02020503050405090304" charset="0"/>
              <a:ea typeface="宋体" charset="-122"/>
            </a:endParaRPr>
          </a:p>
          <a:p>
            <a:pPr indent="266700"/>
            <a:r>
              <a:rPr lang="zh-CN" altLang="en-US" sz="1800">
                <a:latin typeface="Times New Roman Regular" panose="02020503050405090304" charset="0"/>
                <a:ea typeface="宋体" charset="-122"/>
              </a:rPr>
              <a:t>Fiy = Fc2y + Fc3y +Fc5y+Fc6y+Fc4y</a:t>
            </a:r>
            <a:endParaRPr lang="zh-CN" altLang="en-US" sz="1800">
              <a:latin typeface="Times New Roman Regular" panose="02020503050405090304" charset="0"/>
              <a:ea typeface="宋体" charset="-122"/>
            </a:endParaRPr>
          </a:p>
          <a:p>
            <a:pPr indent="266700"/>
            <a:r>
              <a:rPr lang="zh-CN" altLang="en-US" sz="1800">
                <a:latin typeface="Times New Roman Regular" panose="02020503050405090304" charset="0"/>
                <a:ea typeface="宋体" charset="-122"/>
              </a:rPr>
              <a:t>Total inertial moment on the fixed support:</a:t>
            </a:r>
            <a:endParaRPr lang="zh-CN" altLang="en-US" sz="1800">
              <a:latin typeface="Times New Roman Regular" panose="02020503050405090304" charset="0"/>
              <a:ea typeface="宋体" charset="-122"/>
            </a:endParaRPr>
          </a:p>
          <a:p>
            <a:pPr indent="266700"/>
            <a:r>
              <a:rPr lang="zh-CN" altLang="en-US" sz="1800">
                <a:latin typeface="Times New Roman Regular" panose="02020503050405090304" charset="0"/>
                <a:ea typeface="宋体" charset="-122"/>
              </a:rPr>
              <a:t>M = Mc3+Mc4+Mc5+Mc6</a:t>
            </a:r>
            <a:endParaRPr lang="zh-CN" altLang="en-US" sz="1800">
              <a:latin typeface="Times New Roman Regular" panose="02020503050405090304" charset="0"/>
              <a:ea typeface="宋体" charset="-122"/>
            </a:endParaRPr>
          </a:p>
        </p:txBody>
      </p:sp>
      <p:pic>
        <p:nvPicPr>
          <p:cNvPr id="53250" name="图片 4"/>
          <p:cNvPicPr>
            <a:picLocks noChangeAspect="1"/>
          </p:cNvPicPr>
          <p:nvPr/>
        </p:nvPicPr>
        <p:blipFill>
          <a:blip r:embed="rId1"/>
          <a:stretch>
            <a:fillRect/>
          </a:stretch>
        </p:blipFill>
        <p:spPr>
          <a:xfrm>
            <a:off x="101600" y="3086100"/>
            <a:ext cx="1619250" cy="1441450"/>
          </a:xfrm>
          <a:prstGeom prst="rect">
            <a:avLst/>
          </a:prstGeom>
          <a:noFill/>
          <a:ln w="9525">
            <a:noFill/>
          </a:ln>
        </p:spPr>
      </p:pic>
      <p:pic>
        <p:nvPicPr>
          <p:cNvPr id="53251" name="图片 3"/>
          <p:cNvPicPr>
            <a:picLocks noChangeAspect="1"/>
          </p:cNvPicPr>
          <p:nvPr/>
        </p:nvPicPr>
        <p:blipFill>
          <a:blip r:embed="rId2"/>
          <a:stretch>
            <a:fillRect/>
          </a:stretch>
        </p:blipFill>
        <p:spPr>
          <a:xfrm>
            <a:off x="1895475" y="3092450"/>
            <a:ext cx="1643063" cy="1436688"/>
          </a:xfrm>
          <a:prstGeom prst="rect">
            <a:avLst/>
          </a:prstGeom>
          <a:noFill/>
          <a:ln w="9525">
            <a:noFill/>
          </a:ln>
        </p:spPr>
      </p:pic>
      <p:pic>
        <p:nvPicPr>
          <p:cNvPr id="53252" name="图片 5"/>
          <p:cNvPicPr>
            <a:picLocks noChangeAspect="1"/>
          </p:cNvPicPr>
          <p:nvPr/>
        </p:nvPicPr>
        <p:blipFill>
          <a:blip r:embed="rId3"/>
          <a:stretch>
            <a:fillRect/>
          </a:stretch>
        </p:blipFill>
        <p:spPr>
          <a:xfrm>
            <a:off x="3908425" y="3092450"/>
            <a:ext cx="1666875" cy="1441450"/>
          </a:xfrm>
          <a:prstGeom prst="rect">
            <a:avLst/>
          </a:prstGeom>
          <a:noFill/>
          <a:ln w="9525">
            <a:noFill/>
          </a:ln>
        </p:spPr>
      </p:pic>
      <p:pic>
        <p:nvPicPr>
          <p:cNvPr id="53253" name="图片 7"/>
          <p:cNvPicPr>
            <a:picLocks noChangeAspect="1"/>
          </p:cNvPicPr>
          <p:nvPr/>
        </p:nvPicPr>
        <p:blipFill>
          <a:blip r:embed="rId4"/>
          <a:stretch>
            <a:fillRect/>
          </a:stretch>
        </p:blipFill>
        <p:spPr>
          <a:xfrm>
            <a:off x="5992813" y="11113"/>
            <a:ext cx="1625600" cy="1306512"/>
          </a:xfrm>
          <a:prstGeom prst="rect">
            <a:avLst/>
          </a:prstGeom>
          <a:noFill/>
          <a:ln w="9525">
            <a:noFill/>
          </a:ln>
        </p:spPr>
      </p:pic>
      <p:pic>
        <p:nvPicPr>
          <p:cNvPr id="53254" name="图片 6"/>
          <p:cNvPicPr>
            <a:picLocks noChangeAspect="1"/>
          </p:cNvPicPr>
          <p:nvPr/>
        </p:nvPicPr>
        <p:blipFill>
          <a:blip r:embed="rId5"/>
          <a:stretch>
            <a:fillRect/>
          </a:stretch>
        </p:blipFill>
        <p:spPr>
          <a:xfrm>
            <a:off x="5992813" y="1541463"/>
            <a:ext cx="1662112" cy="1270000"/>
          </a:xfrm>
          <a:prstGeom prst="rect">
            <a:avLst/>
          </a:prstGeom>
          <a:noFill/>
          <a:ln w="9525">
            <a:noFill/>
          </a:ln>
        </p:spPr>
      </p:pic>
      <p:pic>
        <p:nvPicPr>
          <p:cNvPr id="53255" name="图片 8"/>
          <p:cNvPicPr>
            <a:picLocks noChangeAspect="1"/>
          </p:cNvPicPr>
          <p:nvPr/>
        </p:nvPicPr>
        <p:blipFill>
          <a:blip r:embed="rId6"/>
          <a:stretch>
            <a:fillRect/>
          </a:stretch>
        </p:blipFill>
        <p:spPr>
          <a:xfrm>
            <a:off x="5992813" y="2976563"/>
            <a:ext cx="1662112" cy="1309687"/>
          </a:xfrm>
          <a:prstGeom prst="rect">
            <a:avLst/>
          </a:prstGeom>
          <a:noFill/>
          <a:ln w="9525">
            <a:noFill/>
          </a:ln>
        </p:spPr>
      </p:pic>
      <p:sp>
        <p:nvSpPr>
          <p:cNvPr id="53256" name="文本框 99"/>
          <p:cNvSpPr txBox="1"/>
          <p:nvPr/>
        </p:nvSpPr>
        <p:spPr>
          <a:xfrm>
            <a:off x="20638" y="4624388"/>
            <a:ext cx="1979612" cy="276225"/>
          </a:xfrm>
          <a:prstGeom prst="rect">
            <a:avLst/>
          </a:prstGeom>
          <a:noFill/>
          <a:ln w="9525">
            <a:noFill/>
          </a:ln>
        </p:spPr>
        <p:txBody>
          <a:bodyPr wrap="square" anchor="t">
            <a:spAutoFit/>
          </a:bodyPr>
          <a:p>
            <a:pPr indent="0"/>
            <a:r>
              <a:rPr lang="en-US" altLang="zh-CN" sz="1200">
                <a:latin typeface="Times New Roman" panose="02020503050405090304" charset="0"/>
                <a:ea typeface="宋体" charset="-122"/>
              </a:rPr>
              <a:t>Total shaking force in x-axis</a:t>
            </a:r>
            <a:endParaRPr lang="zh-CN" altLang="en-US" sz="1200">
              <a:latin typeface="Times New Roman" panose="02020503050405090304" charset="0"/>
              <a:ea typeface="宋体" charset="-122"/>
            </a:endParaRPr>
          </a:p>
        </p:txBody>
      </p:sp>
      <p:sp>
        <p:nvSpPr>
          <p:cNvPr id="53257" name="文本框 1"/>
          <p:cNvSpPr txBox="1"/>
          <p:nvPr/>
        </p:nvSpPr>
        <p:spPr>
          <a:xfrm>
            <a:off x="1838325" y="4624388"/>
            <a:ext cx="1978025" cy="276225"/>
          </a:xfrm>
          <a:prstGeom prst="rect">
            <a:avLst/>
          </a:prstGeom>
          <a:noFill/>
          <a:ln w="9525">
            <a:noFill/>
          </a:ln>
        </p:spPr>
        <p:txBody>
          <a:bodyPr wrap="square" anchor="t">
            <a:spAutoFit/>
          </a:bodyPr>
          <a:p>
            <a:pPr indent="0"/>
            <a:r>
              <a:rPr lang="en-US" altLang="zh-CN" sz="1200">
                <a:latin typeface="Times New Roman" panose="02020503050405090304" charset="0"/>
                <a:ea typeface="宋体" charset="-122"/>
              </a:rPr>
              <a:t>Total shaking force in y-axis</a:t>
            </a:r>
            <a:endParaRPr lang="zh-CN" altLang="en-US" sz="1200">
              <a:latin typeface="Times New Roman" panose="02020503050405090304" charset="0"/>
              <a:ea typeface="宋体" charset="-122"/>
            </a:endParaRPr>
          </a:p>
        </p:txBody>
      </p:sp>
      <p:sp>
        <p:nvSpPr>
          <p:cNvPr id="53258" name="文本框 3"/>
          <p:cNvSpPr txBox="1"/>
          <p:nvPr/>
        </p:nvSpPr>
        <p:spPr>
          <a:xfrm>
            <a:off x="3908425" y="4624388"/>
            <a:ext cx="1763713" cy="276225"/>
          </a:xfrm>
          <a:prstGeom prst="rect">
            <a:avLst/>
          </a:prstGeom>
          <a:noFill/>
          <a:ln w="9525">
            <a:noFill/>
          </a:ln>
        </p:spPr>
        <p:txBody>
          <a:bodyPr wrap="square" anchor="t">
            <a:spAutoFit/>
          </a:bodyPr>
          <a:p>
            <a:pPr indent="0"/>
            <a:r>
              <a:rPr lang="en-US" altLang="zh-CN" sz="1200">
                <a:latin typeface="Times New Roman" panose="02020503050405090304" charset="0"/>
                <a:ea typeface="宋体" charset="-122"/>
              </a:rPr>
              <a:t>Total balancing moment</a:t>
            </a:r>
            <a:endParaRPr lang="en-US" altLang="zh-CN" sz="1200">
              <a:latin typeface="Times New Roman" panose="02020503050405090304" charset="0"/>
              <a:ea typeface="宋体" charset="-122"/>
            </a:endParaRPr>
          </a:p>
        </p:txBody>
      </p:sp>
      <p:sp>
        <p:nvSpPr>
          <p:cNvPr id="53259" name="文本框 4"/>
          <p:cNvSpPr txBox="1"/>
          <p:nvPr/>
        </p:nvSpPr>
        <p:spPr>
          <a:xfrm>
            <a:off x="5891213" y="1317625"/>
            <a:ext cx="1978025" cy="276225"/>
          </a:xfrm>
          <a:prstGeom prst="rect">
            <a:avLst/>
          </a:prstGeom>
          <a:noFill/>
          <a:ln w="9525">
            <a:noFill/>
          </a:ln>
        </p:spPr>
        <p:txBody>
          <a:bodyPr wrap="square" anchor="t">
            <a:spAutoFit/>
          </a:bodyPr>
          <a:p>
            <a:pPr indent="0"/>
            <a:r>
              <a:rPr lang="en-US" altLang="zh-CN" sz="1200">
                <a:latin typeface="Times New Roman" panose="02020503050405090304" charset="0"/>
                <a:ea typeface="宋体" charset="-122"/>
              </a:rPr>
              <a:t>Total inertial force in x-axis</a:t>
            </a:r>
            <a:endParaRPr lang="zh-CN" altLang="en-US" sz="1200">
              <a:latin typeface="Times New Roman" panose="02020503050405090304" charset="0"/>
              <a:ea typeface="宋体" charset="-122"/>
            </a:endParaRPr>
          </a:p>
        </p:txBody>
      </p:sp>
      <p:sp>
        <p:nvSpPr>
          <p:cNvPr id="53260" name="文本框 5"/>
          <p:cNvSpPr txBox="1"/>
          <p:nvPr/>
        </p:nvSpPr>
        <p:spPr>
          <a:xfrm>
            <a:off x="5992813" y="2749550"/>
            <a:ext cx="1979612" cy="274638"/>
          </a:xfrm>
          <a:prstGeom prst="rect">
            <a:avLst/>
          </a:prstGeom>
          <a:noFill/>
          <a:ln w="9525">
            <a:noFill/>
          </a:ln>
        </p:spPr>
        <p:txBody>
          <a:bodyPr wrap="square" anchor="t">
            <a:spAutoFit/>
          </a:bodyPr>
          <a:p>
            <a:pPr indent="0"/>
            <a:r>
              <a:rPr lang="en-US" altLang="zh-CN" sz="1200">
                <a:latin typeface="Times New Roman" panose="02020503050405090304" charset="0"/>
                <a:ea typeface="宋体" charset="-122"/>
              </a:rPr>
              <a:t>Total inertial force in y-axis</a:t>
            </a:r>
            <a:endParaRPr lang="zh-CN" altLang="en-US" sz="1200">
              <a:latin typeface="Times New Roman" panose="02020503050405090304" charset="0"/>
              <a:ea typeface="宋体" charset="-122"/>
            </a:endParaRPr>
          </a:p>
        </p:txBody>
      </p:sp>
      <p:sp>
        <p:nvSpPr>
          <p:cNvPr id="53261" name="文本框 6"/>
          <p:cNvSpPr txBox="1"/>
          <p:nvPr/>
        </p:nvSpPr>
        <p:spPr>
          <a:xfrm>
            <a:off x="5992813" y="4286250"/>
            <a:ext cx="1517650" cy="276225"/>
          </a:xfrm>
          <a:prstGeom prst="rect">
            <a:avLst/>
          </a:prstGeom>
          <a:noFill/>
          <a:ln w="9525">
            <a:noFill/>
          </a:ln>
        </p:spPr>
        <p:txBody>
          <a:bodyPr wrap="square" anchor="t">
            <a:spAutoFit/>
          </a:bodyPr>
          <a:p>
            <a:pPr indent="0"/>
            <a:r>
              <a:rPr lang="en-US" altLang="zh-CN" sz="1200">
                <a:latin typeface="Times New Roman" panose="02020503050405090304" charset="0"/>
                <a:ea typeface="宋体" charset="-122"/>
              </a:rPr>
              <a:t>Total inertial moment</a:t>
            </a:r>
            <a:endParaRPr lang="en-US" altLang="zh-CN" sz="1200">
              <a:latin typeface="Times New Roman" panose="02020503050405090304" charset="0"/>
              <a:ea typeface="宋体" charset="-122"/>
            </a:endParaRPr>
          </a:p>
        </p:txBody>
      </p:sp>
      <p:grpSp>
        <p:nvGrpSpPr>
          <p:cNvPr id="10" name="组合 9"/>
          <p:cNvGrpSpPr/>
          <p:nvPr/>
        </p:nvGrpSpPr>
        <p:grpSpPr>
          <a:xfrm>
            <a:off x="3611563" y="2976563"/>
            <a:ext cx="5272722" cy="2002472"/>
            <a:chOff x="5573" y="1276"/>
            <a:chExt cx="8305" cy="3153"/>
          </a:xfrm>
        </p:grpSpPr>
        <p:sp>
          <p:nvSpPr>
            <p:cNvPr id="9" name="矩形 8"/>
            <p:cNvSpPr/>
            <p:nvPr/>
          </p:nvSpPr>
          <p:spPr>
            <a:xfrm>
              <a:off x="5573" y="1276"/>
              <a:ext cx="8305" cy="31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53264" name="文本框 7"/>
            <p:cNvSpPr txBox="1"/>
            <p:nvPr/>
          </p:nvSpPr>
          <p:spPr>
            <a:xfrm>
              <a:off x="5573" y="1511"/>
              <a:ext cx="8075" cy="2567"/>
            </a:xfrm>
            <a:prstGeom prst="rect">
              <a:avLst/>
            </a:prstGeom>
            <a:noFill/>
            <a:ln w="9525">
              <a:noFill/>
            </a:ln>
          </p:spPr>
          <p:txBody>
            <a:bodyPr wrap="square" anchor="t">
              <a:spAutoFit/>
            </a:bodyPr>
            <a:p>
              <a:pPr indent="266700"/>
              <a:r>
                <a:rPr lang="en-US" altLang="zh-CN" sz="2000">
                  <a:latin typeface="Times New Roman Regular" panose="02020503050405090304" charset="0"/>
                  <a:ea typeface="宋体" charset="-122"/>
                </a:rPr>
                <a:t>From the picture we can see that it eliminates major inertial force of the frame, however, by adding counter weight into the mechanism, the total balancing moment and total shaking force is increase.</a:t>
              </a:r>
              <a:endParaRPr lang="zh-CN" altLang="en-US" sz="2000">
                <a:latin typeface="Calibri" pitchFamily="34" charset="0"/>
                <a:ea typeface="宋体" charset="-122"/>
              </a:endParaRPr>
            </a:p>
          </p:txBody>
        </p:sp>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A_图片 2" descr="C:\Users\Administrator\Desktop\ad3f7e530655b8c404dc0be75b2a4c05.png"/>
          <p:cNvPicPr>
            <a:picLocks noChangeAspect="1"/>
          </p:cNvPicPr>
          <p:nvPr>
            <p:custDataLst>
              <p:tags r:id="rId1"/>
            </p:custDataLst>
          </p:nvPr>
        </p:nvPicPr>
        <p:blipFill>
          <a:blip r:embed="rId2"/>
          <a:stretch>
            <a:fillRect/>
          </a:stretch>
        </p:blipFill>
        <p:spPr>
          <a:xfrm>
            <a:off x="6350" y="520700"/>
            <a:ext cx="4249738" cy="4249738"/>
          </a:xfrm>
          <a:prstGeom prst="rect">
            <a:avLst/>
          </a:prstGeom>
          <a:noFill/>
          <a:ln w="9525">
            <a:noFill/>
          </a:ln>
        </p:spPr>
      </p:pic>
      <p:sp>
        <p:nvSpPr>
          <p:cNvPr id="6" name="文本框 5"/>
          <p:cNvSpPr txBox="1"/>
          <p:nvPr/>
        </p:nvSpPr>
        <p:spPr>
          <a:xfrm>
            <a:off x="3984625" y="1973263"/>
            <a:ext cx="5146675" cy="1198562"/>
          </a:xfrm>
          <a:prstGeom prst="rect">
            <a:avLst/>
          </a:prstGeom>
          <a:noFill/>
          <a:ln w="9525">
            <a:noFill/>
          </a:ln>
        </p:spPr>
        <p:txBody>
          <a:bodyPr wrap="square" anchor="t">
            <a:spAutoFit/>
          </a:bodyPr>
          <a:p>
            <a:pPr indent="0"/>
            <a:r>
              <a:rPr lang="en-US" altLang="zh-CN" sz="3600" dirty="0">
                <a:solidFill>
                  <a:srgbClr val="595959"/>
                </a:solidFill>
                <a:latin typeface="微软雅黑" pitchFamily="34" charset="-122"/>
                <a:ea typeface="微软雅黑" pitchFamily="34" charset="-122"/>
              </a:rPr>
              <a:t>Thanks!</a:t>
            </a:r>
            <a:endParaRPr lang="zh-CN" altLang="en-US" sz="3600" dirty="0">
              <a:solidFill>
                <a:srgbClr val="595959"/>
              </a:solidFill>
              <a:latin typeface="微软雅黑" pitchFamily="34" charset="-122"/>
              <a:ea typeface="微软雅黑" pitchFamily="34" charset="-122"/>
            </a:endParaRPr>
          </a:p>
          <a:p>
            <a:pPr indent="0"/>
            <a:endParaRPr lang="zh-CN" altLang="en-US" sz="3600" dirty="0">
              <a:solidFill>
                <a:srgbClr val="595959"/>
              </a:solidFill>
              <a:latin typeface="微软雅黑" pitchFamily="34" charset="-122"/>
              <a:ea typeface="微软雅黑" pitchFamily="34" charset="-122"/>
            </a:endParaRPr>
          </a:p>
        </p:txBody>
      </p:sp>
      <p:cxnSp>
        <p:nvCxnSpPr>
          <p:cNvPr id="8" name="直接连接符 7"/>
          <p:cNvCxnSpPr/>
          <p:nvPr/>
        </p:nvCxnSpPr>
        <p:spPr>
          <a:xfrm>
            <a:off x="4135438" y="3241675"/>
            <a:ext cx="1612900" cy="0"/>
          </a:xfrm>
          <a:prstGeom prst="line">
            <a:avLst/>
          </a:prstGeom>
          <a:ln w="22225">
            <a:solidFill>
              <a:schemeClr val="tx1">
                <a:lumMod val="65000"/>
                <a:lumOff val="3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064000" y="3400425"/>
            <a:ext cx="1803400" cy="522288"/>
          </a:xfrm>
          <a:prstGeom prst="rect">
            <a:avLst/>
          </a:prstGeom>
          <a:noFill/>
          <a:ln w="9525">
            <a:noFill/>
          </a:ln>
        </p:spPr>
        <p:txBody>
          <a:bodyPr wrap="square" anchor="t">
            <a:spAutoFit/>
          </a:bodyPr>
          <a:p>
            <a:pPr indent="0"/>
            <a:r>
              <a:rPr lang="zh-CN" altLang="en-US" sz="1400" dirty="0">
                <a:solidFill>
                  <a:srgbClr val="595959"/>
                </a:solidFill>
                <a:latin typeface="微软雅黑" pitchFamily="34" charset="-122"/>
                <a:ea typeface="微软雅黑" pitchFamily="34" charset="-122"/>
              </a:rPr>
              <a:t>陈培之</a:t>
            </a:r>
            <a:endParaRPr lang="zh-CN" altLang="en-US" sz="1400" dirty="0">
              <a:solidFill>
                <a:srgbClr val="595959"/>
              </a:solidFill>
              <a:latin typeface="微软雅黑" pitchFamily="34" charset="-122"/>
              <a:ea typeface="微软雅黑" pitchFamily="34" charset="-122"/>
            </a:endParaRPr>
          </a:p>
          <a:p>
            <a:pPr indent="0"/>
            <a:r>
              <a:rPr lang="en-US" altLang="zh-CN" sz="1400" dirty="0">
                <a:solidFill>
                  <a:srgbClr val="595959"/>
                </a:solidFill>
                <a:latin typeface="微软雅黑" pitchFamily="34" charset="-122"/>
                <a:ea typeface="微软雅黑" pitchFamily="34" charset="-122"/>
              </a:rPr>
              <a:t>201861199</a:t>
            </a:r>
            <a:endParaRPr lang="en-US" altLang="zh-CN" sz="1400" dirty="0">
              <a:solidFill>
                <a:srgbClr val="595959"/>
              </a:solidFill>
              <a:latin typeface="微软雅黑" pitchFamily="34" charset="-122"/>
              <a:ea typeface="微软雅黑" pitchFamily="34" charset="-122"/>
            </a:endParaRPr>
          </a:p>
        </p:txBody>
      </p:sp>
      <p:sp>
        <p:nvSpPr>
          <p:cNvPr id="10" name="文本框 9"/>
          <p:cNvSpPr txBox="1"/>
          <p:nvPr/>
        </p:nvSpPr>
        <p:spPr>
          <a:xfrm>
            <a:off x="6048375" y="3400425"/>
            <a:ext cx="2305050" cy="736600"/>
          </a:xfrm>
          <a:prstGeom prst="rect">
            <a:avLst/>
          </a:prstGeom>
          <a:noFill/>
          <a:ln w="9525">
            <a:noFill/>
          </a:ln>
        </p:spPr>
        <p:txBody>
          <a:bodyPr wrap="square" anchor="t">
            <a:spAutoFit/>
          </a:bodyPr>
          <a:p>
            <a:pPr indent="0"/>
            <a:r>
              <a:rPr lang="en-US" altLang="zh-CN" sz="1400" dirty="0">
                <a:solidFill>
                  <a:srgbClr val="595959"/>
                </a:solidFill>
                <a:latin typeface="微软雅黑" pitchFamily="34" charset="-122"/>
                <a:ea typeface="微软雅黑" pitchFamily="34" charset="-122"/>
              </a:rPr>
              <a:t>2021</a:t>
            </a:r>
            <a:r>
              <a:rPr lang="zh-CN" altLang="en-US" sz="1400" dirty="0">
                <a:solidFill>
                  <a:srgbClr val="595959"/>
                </a:solidFill>
                <a:latin typeface="微软雅黑" pitchFamily="34" charset="-122"/>
                <a:ea typeface="微软雅黑" pitchFamily="34" charset="-122"/>
              </a:rPr>
              <a:t>年</a:t>
            </a:r>
            <a:r>
              <a:rPr lang="en-US" altLang="zh-CN" sz="1400" dirty="0">
                <a:solidFill>
                  <a:srgbClr val="595959"/>
                </a:solidFill>
                <a:latin typeface="微软雅黑" pitchFamily="34" charset="-122"/>
                <a:ea typeface="微软雅黑" pitchFamily="34" charset="-122"/>
              </a:rPr>
              <a:t>1</a:t>
            </a:r>
            <a:r>
              <a:rPr lang="zh-CN" altLang="en-US" sz="1400" dirty="0">
                <a:solidFill>
                  <a:srgbClr val="595959"/>
                </a:solidFill>
                <a:latin typeface="微软雅黑" pitchFamily="34" charset="-122"/>
                <a:ea typeface="微软雅黑" pitchFamily="34" charset="-122"/>
              </a:rPr>
              <a:t>月</a:t>
            </a:r>
            <a:r>
              <a:rPr lang="en-US" altLang="zh-CN" sz="1400" dirty="0">
                <a:solidFill>
                  <a:srgbClr val="595959"/>
                </a:solidFill>
                <a:latin typeface="微软雅黑" pitchFamily="34" charset="-122"/>
                <a:ea typeface="微软雅黑" pitchFamily="34" charset="-122"/>
              </a:rPr>
              <a:t>3</a:t>
            </a:r>
            <a:r>
              <a:rPr lang="zh-CN" altLang="en-US" sz="1400" dirty="0">
                <a:solidFill>
                  <a:srgbClr val="595959"/>
                </a:solidFill>
                <a:latin typeface="微软雅黑" pitchFamily="34" charset="-122"/>
                <a:ea typeface="微软雅黑" pitchFamily="34" charset="-122"/>
              </a:rPr>
              <a:t>日</a:t>
            </a:r>
            <a:endParaRPr lang="zh-CN" altLang="en-US" sz="1400" dirty="0">
              <a:solidFill>
                <a:srgbClr val="595959"/>
              </a:solidFill>
              <a:latin typeface="微软雅黑" pitchFamily="34" charset="-122"/>
              <a:ea typeface="微软雅黑" pitchFamily="34" charset="-122"/>
            </a:endParaRPr>
          </a:p>
          <a:p>
            <a:pPr indent="0"/>
            <a:endParaRPr lang="zh-CN" altLang="en-US" sz="1400" dirty="0">
              <a:solidFill>
                <a:srgbClr val="595959"/>
              </a:solidFill>
              <a:latin typeface="微软雅黑" pitchFamily="34" charset="-122"/>
              <a:ea typeface="微软雅黑" pitchFamily="34" charset="-122"/>
            </a:endParaRPr>
          </a:p>
          <a:p>
            <a:pPr indent="0"/>
            <a:r>
              <a:rPr lang="zh-CN" altLang="en-US" sz="1400" dirty="0">
                <a:solidFill>
                  <a:srgbClr val="595959"/>
                </a:solidFill>
                <a:latin typeface="微软雅黑" pitchFamily="34" charset="-122"/>
                <a:ea typeface="微软雅黑" pitchFamily="34" charset="-122"/>
              </a:rPr>
              <a:t>指导老师：董惠敏 教授</a:t>
            </a:r>
            <a:endParaRPr lang="zh-CN" altLang="en-US" sz="1400" dirty="0">
              <a:solidFill>
                <a:srgbClr val="595959"/>
              </a:solidFill>
              <a:latin typeface="微软雅黑" pitchFamily="34" charset="-122"/>
              <a:ea typeface="微软雅黑" pitchFamily="34" charset="-122"/>
            </a:endParaRPr>
          </a:p>
        </p:txBody>
      </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839"/>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339"/>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839"/>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339"/>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201930" y="527050"/>
            <a:ext cx="2463800" cy="2968625"/>
            <a:chOff x="2014" y="2460"/>
            <a:chExt cx="5078" cy="6971"/>
          </a:xfrm>
        </p:grpSpPr>
        <p:pic>
          <p:nvPicPr>
            <p:cNvPr id="2" name="图片 33" descr="屏幕快照 2020-10-24 下午8.45.44"/>
            <p:cNvPicPr>
              <a:picLocks noChangeAspect="1"/>
            </p:cNvPicPr>
            <p:nvPr/>
          </p:nvPicPr>
          <p:blipFill>
            <a:blip r:embed="rId1"/>
            <a:stretch>
              <a:fillRect/>
            </a:stretch>
          </p:blipFill>
          <p:spPr>
            <a:xfrm>
              <a:off x="2014" y="2460"/>
              <a:ext cx="5079" cy="3532"/>
            </a:xfrm>
            <a:prstGeom prst="rect">
              <a:avLst/>
            </a:prstGeom>
          </p:spPr>
        </p:pic>
        <p:pic>
          <p:nvPicPr>
            <p:cNvPr id="3" name="图片 142"/>
            <p:cNvPicPr>
              <a:picLocks noChangeAspect="1"/>
            </p:cNvPicPr>
            <p:nvPr/>
          </p:nvPicPr>
          <p:blipFill>
            <a:blip r:embed="rId2"/>
            <a:stretch>
              <a:fillRect/>
            </a:stretch>
          </p:blipFill>
          <p:spPr>
            <a:xfrm>
              <a:off x="2014" y="5947"/>
              <a:ext cx="5079" cy="3484"/>
            </a:xfrm>
            <a:prstGeom prst="rect">
              <a:avLst/>
            </a:prstGeom>
            <a:noFill/>
            <a:ln w="9525">
              <a:noFill/>
            </a:ln>
          </p:spPr>
        </p:pic>
      </p:grpSp>
      <p:sp>
        <p:nvSpPr>
          <p:cNvPr id="66" name="矩形 65"/>
          <p:cNvSpPr/>
          <p:nvPr/>
        </p:nvSpPr>
        <p:spPr>
          <a:xfrm>
            <a:off x="452758" y="128256"/>
            <a:ext cx="817880" cy="398780"/>
          </a:xfrm>
          <a:prstGeom prst="rect">
            <a:avLst/>
          </a:prstGeom>
        </p:spPr>
        <p:txBody>
          <a:bodyPr wrap="none">
            <a:spAutoFit/>
          </a:bodyPr>
          <a:p>
            <a:pPr algn="ctr"/>
            <a:r>
              <a:rPr lang="en-US" altLang="zh-CN" sz="2000" dirty="0">
                <a:solidFill>
                  <a:schemeClr val="tx1"/>
                </a:solidFill>
                <a:latin typeface="Times New Roman Regular" panose="02020503050405090304" charset="0"/>
                <a:ea typeface="方正正准黑简体" panose="02000000000000000000" pitchFamily="2" charset="-122"/>
                <a:cs typeface="Times New Roman Regular" panose="02020503050405090304" charset="0"/>
              </a:rPr>
              <a:t>Patent</a:t>
            </a:r>
            <a:endParaRPr lang="en-US" altLang="zh-CN" sz="2000" dirty="0">
              <a:solidFill>
                <a:schemeClr val="tx1"/>
              </a:solidFill>
              <a:latin typeface="Times New Roman Regular" panose="02020503050405090304" charset="0"/>
              <a:ea typeface="方正正准黑简体" panose="02000000000000000000" pitchFamily="2" charset="-122"/>
              <a:cs typeface="Times New Roman Regular" panose="02020503050405090304" charset="0"/>
            </a:endParaRPr>
          </a:p>
        </p:txBody>
      </p:sp>
      <p:sp>
        <p:nvSpPr>
          <p:cNvPr id="100" name="文本框 99"/>
          <p:cNvSpPr txBox="1"/>
          <p:nvPr/>
        </p:nvSpPr>
        <p:spPr>
          <a:xfrm>
            <a:off x="3037840" y="527050"/>
            <a:ext cx="5576570" cy="583565"/>
          </a:xfrm>
          <a:prstGeom prst="rect">
            <a:avLst/>
          </a:prstGeom>
          <a:noFill/>
          <a:ln w="9525">
            <a:noFill/>
          </a:ln>
        </p:spPr>
        <p:txBody>
          <a:bodyPr wrap="square">
            <a:spAutoFit/>
          </a:bodyPr>
          <a:p>
            <a:pPr indent="266700"/>
            <a:r>
              <a:rPr lang="en-US" altLang="zh-CN" sz="1600" b="0" dirty="0" smtClean="0">
                <a:solidFill>
                  <a:srgbClr val="FF0000"/>
                </a:solidFill>
                <a:latin typeface="Times New Roman Regular" panose="02020503050405090304" charset="0"/>
                <a:ea typeface="方正正中黑简体" panose="02000000000000000000" pitchFamily="2" charset="-122"/>
                <a:cs typeface="Times New Roman Regular" panose="02020503050405090304" charset="0"/>
              </a:rPr>
              <a:t>After replacing the original assur-groups of the patent (</a:t>
            </a:r>
            <a:r>
              <a:rPr lang="en-US" altLang="zh-CN" sz="1600" dirty="0" smtClean="0">
                <a:solidFill>
                  <a:srgbClr val="FF0000"/>
                </a:solidFill>
                <a:latin typeface="Times New Roman Regular" panose="02020503050405090304" charset="0"/>
                <a:ea typeface="方正正中黑简体" panose="02000000000000000000" pitchFamily="2" charset="-122"/>
                <a:cs typeface="Times New Roman Regular" panose="02020503050405090304" charset="0"/>
                <a:sym typeface="+mn-ea"/>
              </a:rPr>
              <a:t>CN201810627660.0</a:t>
            </a:r>
            <a:r>
              <a:rPr lang="en-US" altLang="zh-CN" sz="1600" b="0" dirty="0" smtClean="0">
                <a:solidFill>
                  <a:srgbClr val="FF0000"/>
                </a:solidFill>
                <a:latin typeface="Times New Roman Regular" panose="02020503050405090304" charset="0"/>
                <a:ea typeface="方正正中黑简体" panose="02000000000000000000" pitchFamily="2" charset="-122"/>
                <a:cs typeface="Times New Roman Regular" panose="02020503050405090304" charset="0"/>
              </a:rPr>
              <a:t>) structure, we can get following conditions:</a:t>
            </a:r>
            <a:endParaRPr lang="en-US" altLang="zh-CN" sz="1600" b="0" dirty="0" smtClean="0">
              <a:solidFill>
                <a:srgbClr val="FF0000"/>
              </a:solidFill>
              <a:latin typeface="Times New Roman Regular" panose="02020503050405090304" charset="0"/>
              <a:ea typeface="方正正中黑简体" panose="02000000000000000000" pitchFamily="2" charset="-122"/>
              <a:cs typeface="Times New Roman Regular" panose="02020503050405090304" charset="0"/>
            </a:endParaRPr>
          </a:p>
        </p:txBody>
      </p:sp>
      <p:graphicFrame>
        <p:nvGraphicFramePr>
          <p:cNvPr id="25" name="表格 24"/>
          <p:cNvGraphicFramePr/>
          <p:nvPr>
            <p:custDataLst>
              <p:tags r:id="rId3"/>
            </p:custDataLst>
          </p:nvPr>
        </p:nvGraphicFramePr>
        <p:xfrm>
          <a:off x="2845435" y="1165860"/>
          <a:ext cx="6112510" cy="1645920"/>
        </p:xfrm>
        <a:graphic>
          <a:graphicData uri="http://schemas.openxmlformats.org/drawingml/2006/table">
            <a:tbl>
              <a:tblPr firstRow="1" bandRow="1">
                <a:tableStyleId>{5940675A-B579-460E-94D1-54222C63F5DA}</a:tableStyleId>
              </a:tblPr>
              <a:tblGrid>
                <a:gridCol w="497840"/>
                <a:gridCol w="741045"/>
                <a:gridCol w="1257935"/>
                <a:gridCol w="1240790"/>
                <a:gridCol w="1261110"/>
                <a:gridCol w="1113790"/>
              </a:tblGrid>
              <a:tr h="365760">
                <a:tc>
                  <a:txBody>
                    <a:bodyPr/>
                    <a:p>
                      <a:pPr indent="0" algn="ctr">
                        <a:buNone/>
                      </a:pPr>
                      <a:r>
                        <a:rPr lang="en-US" altLang="zh-CN" sz="1200" b="0">
                          <a:latin typeface="Times New Roman Regular" panose="02020503050405090304" charset="0"/>
                          <a:cs typeface="Times New Roman Regular" panose="02020503050405090304" charset="0"/>
                        </a:rPr>
                        <a:t>Series</a:t>
                      </a:r>
                      <a:endParaRPr lang="en-US" altLang="zh-CN" sz="12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200" b="0">
                          <a:latin typeface="Times New Roman Regular" panose="02020503050405090304" charset="0"/>
                          <a:cs typeface="Times New Roman Regular" panose="02020503050405090304" charset="0"/>
                        </a:rPr>
                        <a:t>Driving Link</a:t>
                      </a:r>
                      <a:endParaRPr lang="en-US" altLang="zh-CN" sz="12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200" b="0">
                          <a:latin typeface="Times New Roman Regular" panose="02020503050405090304" charset="0"/>
                          <a:cs typeface="Times New Roman Regular" panose="02020503050405090304" charset="0"/>
                        </a:rPr>
                        <a:t>Basic assur-group 1</a:t>
                      </a:r>
                      <a:endParaRPr lang="en-US" altLang="zh-CN" sz="12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200" b="0">
                          <a:latin typeface="Times New Roman Regular" panose="02020503050405090304" charset="0"/>
                          <a:cs typeface="Times New Roman Regular" panose="02020503050405090304" charset="0"/>
                        </a:rPr>
                        <a:t>Basic assur-group 2</a:t>
                      </a:r>
                      <a:endParaRPr lang="en-US" altLang="zh-CN" sz="12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200" b="0">
                          <a:latin typeface="Times New Roman Regular" panose="02020503050405090304" charset="0"/>
                          <a:cs typeface="Times New Roman Regular" panose="02020503050405090304" charset="0"/>
                        </a:rPr>
                        <a:t>Basic assur-group 3</a:t>
                      </a:r>
                      <a:endParaRPr lang="en-US" altLang="zh-CN" sz="12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200" b="0">
                          <a:latin typeface="Times New Roman Regular" panose="02020503050405090304" charset="0"/>
                          <a:cs typeface="Times New Roman Regular" panose="02020503050405090304" charset="0"/>
                        </a:rPr>
                        <a:t>Scheme sketch</a:t>
                      </a:r>
                      <a:endParaRPr lang="en-US" altLang="zh-CN" sz="12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0160">
                <a:tc>
                  <a:txBody>
                    <a:bodyPr/>
                    <a:p>
                      <a:pPr indent="0" algn="ctr">
                        <a:buNone/>
                      </a:pPr>
                      <a:endParaRPr lang="en-US" altLang="zh-CN" sz="2800" b="0">
                        <a:latin typeface="Times New Roman Regular" panose="02020503050405090304" charset="0"/>
                        <a:cs typeface="Times New Roman Regular" panose="02020503050405090304" charset="0"/>
                      </a:endParaRPr>
                    </a:p>
                    <a:p>
                      <a:pPr indent="0" algn="ctr">
                        <a:buNone/>
                      </a:pPr>
                      <a:r>
                        <a:rPr lang="en-US" altLang="zh-CN" sz="2800" b="0">
                          <a:latin typeface="Times New Roman Regular" panose="02020503050405090304" charset="0"/>
                          <a:cs typeface="Times New Roman Regular" panose="02020503050405090304" charset="0"/>
                        </a:rPr>
                        <a:t>1</a:t>
                      </a: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000" b="0">
                        <a:latin typeface="Calibri" pitchFamily="34" charset="0"/>
                        <a:ea typeface="Calibri" pitchFamily="34" charset="0"/>
                        <a:cs typeface="Calibri" pitchFamily="3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44" name="图片 44" descr="屏幕快照 2020-10-31 上午9.20.47"/>
          <p:cNvPicPr>
            <a:picLocks noChangeAspect="1"/>
          </p:cNvPicPr>
          <p:nvPr/>
        </p:nvPicPr>
        <p:blipFill>
          <a:blip r:embed="rId4"/>
          <a:stretch>
            <a:fillRect/>
          </a:stretch>
        </p:blipFill>
        <p:spPr>
          <a:xfrm>
            <a:off x="5760720" y="2013585"/>
            <a:ext cx="499745" cy="410210"/>
          </a:xfrm>
          <a:prstGeom prst="rect">
            <a:avLst/>
          </a:prstGeom>
        </p:spPr>
      </p:pic>
      <p:pic>
        <p:nvPicPr>
          <p:cNvPr id="29" name="图片 44" descr="屏幕快照 2020-10-31 上午9.20.47"/>
          <p:cNvPicPr>
            <a:picLocks noChangeAspect="1"/>
          </p:cNvPicPr>
          <p:nvPr/>
        </p:nvPicPr>
        <p:blipFill>
          <a:blip r:embed="rId4"/>
          <a:stretch>
            <a:fillRect/>
          </a:stretch>
        </p:blipFill>
        <p:spPr>
          <a:xfrm>
            <a:off x="4403090" y="2013585"/>
            <a:ext cx="499745" cy="410210"/>
          </a:xfrm>
          <a:prstGeom prst="rect">
            <a:avLst/>
          </a:prstGeom>
        </p:spPr>
      </p:pic>
      <p:pic>
        <p:nvPicPr>
          <p:cNvPr id="862" name="图片 147"/>
          <p:cNvPicPr>
            <a:picLocks noChangeAspect="1"/>
          </p:cNvPicPr>
          <p:nvPr/>
        </p:nvPicPr>
        <p:blipFill>
          <a:blip r:embed="rId5"/>
          <a:srcRect l="35041" b="26967"/>
          <a:stretch>
            <a:fillRect/>
          </a:stretch>
        </p:blipFill>
        <p:spPr>
          <a:xfrm>
            <a:off x="3497580" y="2013585"/>
            <a:ext cx="381000" cy="410845"/>
          </a:xfrm>
          <a:prstGeom prst="rect">
            <a:avLst/>
          </a:prstGeom>
          <a:noFill/>
          <a:ln w="9525">
            <a:noFill/>
          </a:ln>
        </p:spPr>
      </p:pic>
      <p:pic>
        <p:nvPicPr>
          <p:cNvPr id="877" name="图片 877" descr="/Users/chenpeizhi66/Desktop/机械设计/第三周/屏幕快照 2020-10-31 上午8.56.36.png屏幕快照 2020-10-31 上午8.56.36"/>
          <p:cNvPicPr>
            <a:picLocks noChangeAspect="1"/>
          </p:cNvPicPr>
          <p:nvPr/>
        </p:nvPicPr>
        <p:blipFill>
          <a:blip r:embed="rId6"/>
          <a:srcRect/>
          <a:stretch>
            <a:fillRect/>
          </a:stretch>
        </p:blipFill>
        <p:spPr>
          <a:xfrm>
            <a:off x="7023735" y="2013585"/>
            <a:ext cx="527050" cy="410210"/>
          </a:xfrm>
          <a:prstGeom prst="rect">
            <a:avLst/>
          </a:prstGeom>
        </p:spPr>
      </p:pic>
      <p:pic>
        <p:nvPicPr>
          <p:cNvPr id="871" name="图片 148"/>
          <p:cNvPicPr>
            <a:picLocks noChangeAspect="1"/>
          </p:cNvPicPr>
          <p:nvPr/>
        </p:nvPicPr>
        <p:blipFill>
          <a:blip r:embed="rId7"/>
          <a:stretch>
            <a:fillRect/>
          </a:stretch>
        </p:blipFill>
        <p:spPr>
          <a:xfrm>
            <a:off x="7952740" y="1741170"/>
            <a:ext cx="838200" cy="910590"/>
          </a:xfrm>
          <a:prstGeom prst="rect">
            <a:avLst/>
          </a:prstGeom>
          <a:noFill/>
          <a:ln w="9525">
            <a:noFill/>
          </a:ln>
        </p:spPr>
      </p:pic>
      <p:graphicFrame>
        <p:nvGraphicFramePr>
          <p:cNvPr id="5" name="表格 4"/>
          <p:cNvGraphicFramePr/>
          <p:nvPr>
            <p:custDataLst>
              <p:tags r:id="rId8"/>
            </p:custDataLst>
          </p:nvPr>
        </p:nvGraphicFramePr>
        <p:xfrm>
          <a:off x="2845435" y="2811780"/>
          <a:ext cx="6112510" cy="2560320"/>
        </p:xfrm>
        <a:graphic>
          <a:graphicData uri="http://schemas.openxmlformats.org/drawingml/2006/table">
            <a:tbl>
              <a:tblPr firstRow="1" bandRow="1">
                <a:tableStyleId>{5940675A-B579-460E-94D1-54222C63F5DA}</a:tableStyleId>
              </a:tblPr>
              <a:tblGrid>
                <a:gridCol w="499745"/>
                <a:gridCol w="739775"/>
                <a:gridCol w="1256665"/>
                <a:gridCol w="1243330"/>
                <a:gridCol w="1252220"/>
                <a:gridCol w="1120775"/>
              </a:tblGrid>
              <a:tr h="1280160">
                <a:tc>
                  <a:txBody>
                    <a:bodyPr/>
                    <a:p>
                      <a:pPr indent="0" algn="ctr">
                        <a:buNone/>
                      </a:pPr>
                      <a:endParaRPr lang="en-US" altLang="zh-CN" sz="2800" b="0">
                        <a:latin typeface="Times New Roman Regular" panose="02020503050405090304" charset="0"/>
                        <a:cs typeface="Times New Roman Regular" panose="02020503050405090304" charset="0"/>
                      </a:endParaRPr>
                    </a:p>
                    <a:p>
                      <a:pPr indent="0" algn="ctr">
                        <a:buNone/>
                      </a:pPr>
                      <a:r>
                        <a:rPr lang="en-US" altLang="zh-CN" sz="2800" b="0">
                          <a:latin typeface="Times New Roman Regular" panose="02020503050405090304" charset="0"/>
                          <a:cs typeface="Times New Roman Regular" panose="02020503050405090304" charset="0"/>
                        </a:rPr>
                        <a:t>2</a:t>
                      </a: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000" b="0">
                        <a:latin typeface="Calibri" pitchFamily="34" charset="0"/>
                        <a:ea typeface="Calibri" pitchFamily="34" charset="0"/>
                        <a:cs typeface="Calibri" pitchFamily="3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0160">
                <a:tc>
                  <a:txBody>
                    <a:bodyPr/>
                    <a:p>
                      <a:pPr indent="0" algn="ctr">
                        <a:buNone/>
                      </a:pP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p>
                      <a:pPr indent="0" algn="ctr">
                        <a:buNone/>
                      </a:pPr>
                      <a:r>
                        <a:rPr lang="en-US" altLang="zh-CN" sz="2800" b="0">
                          <a:latin typeface="Times New Roman Regular" panose="02020503050405090304" charset="0"/>
                          <a:ea typeface="Times New Roman Regular" panose="02020503050405090304" charset="0"/>
                          <a:cs typeface="Times New Roman Regular" panose="02020503050405090304" charset="0"/>
                        </a:rPr>
                        <a:t>3</a:t>
                      </a: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000" b="0">
                        <a:latin typeface="Calibri" pitchFamily="34" charset="0"/>
                        <a:ea typeface="Calibri" pitchFamily="34" charset="0"/>
                        <a:cs typeface="Calibri" pitchFamily="3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6" name="图片 147"/>
          <p:cNvPicPr>
            <a:picLocks noChangeAspect="1"/>
          </p:cNvPicPr>
          <p:nvPr/>
        </p:nvPicPr>
        <p:blipFill>
          <a:blip r:embed="rId5"/>
          <a:srcRect l="35041" b="26967"/>
          <a:stretch>
            <a:fillRect/>
          </a:stretch>
        </p:blipFill>
        <p:spPr>
          <a:xfrm>
            <a:off x="3497580" y="3298825"/>
            <a:ext cx="381000" cy="410845"/>
          </a:xfrm>
          <a:prstGeom prst="rect">
            <a:avLst/>
          </a:prstGeom>
          <a:noFill/>
          <a:ln w="9525">
            <a:noFill/>
          </a:ln>
        </p:spPr>
      </p:pic>
      <p:pic>
        <p:nvPicPr>
          <p:cNvPr id="7" name="图片 147"/>
          <p:cNvPicPr>
            <a:picLocks noChangeAspect="1"/>
          </p:cNvPicPr>
          <p:nvPr/>
        </p:nvPicPr>
        <p:blipFill>
          <a:blip r:embed="rId5"/>
          <a:srcRect l="35041" b="26967"/>
          <a:stretch>
            <a:fillRect/>
          </a:stretch>
        </p:blipFill>
        <p:spPr>
          <a:xfrm>
            <a:off x="3497580" y="4586605"/>
            <a:ext cx="381000" cy="410845"/>
          </a:xfrm>
          <a:prstGeom prst="rect">
            <a:avLst/>
          </a:prstGeom>
          <a:noFill/>
          <a:ln w="9525">
            <a:noFill/>
          </a:ln>
        </p:spPr>
      </p:pic>
      <p:pic>
        <p:nvPicPr>
          <p:cNvPr id="8" name="图片 44" descr="屏幕快照 2020-10-31 上午9.20.47"/>
          <p:cNvPicPr>
            <a:picLocks noChangeAspect="1"/>
          </p:cNvPicPr>
          <p:nvPr/>
        </p:nvPicPr>
        <p:blipFill>
          <a:blip r:embed="rId4"/>
          <a:stretch>
            <a:fillRect/>
          </a:stretch>
        </p:blipFill>
        <p:spPr>
          <a:xfrm>
            <a:off x="4403090" y="3299460"/>
            <a:ext cx="499745" cy="410210"/>
          </a:xfrm>
          <a:prstGeom prst="rect">
            <a:avLst/>
          </a:prstGeom>
        </p:spPr>
      </p:pic>
      <p:pic>
        <p:nvPicPr>
          <p:cNvPr id="9" name="图片 877" descr="/Users/chenpeizhi66/Desktop/机械设计/第三周/屏幕快照 2020-10-31 上午8.56.36.png屏幕快照 2020-10-31 上午8.56.36"/>
          <p:cNvPicPr>
            <a:picLocks noChangeAspect="1"/>
          </p:cNvPicPr>
          <p:nvPr/>
        </p:nvPicPr>
        <p:blipFill>
          <a:blip r:embed="rId6"/>
          <a:srcRect/>
          <a:stretch>
            <a:fillRect/>
          </a:stretch>
        </p:blipFill>
        <p:spPr>
          <a:xfrm>
            <a:off x="5733415" y="3298825"/>
            <a:ext cx="527050" cy="410210"/>
          </a:xfrm>
          <a:prstGeom prst="rect">
            <a:avLst/>
          </a:prstGeom>
        </p:spPr>
      </p:pic>
      <p:pic>
        <p:nvPicPr>
          <p:cNvPr id="10" name="图片 877" descr="/Users/chenpeizhi66/Desktop/机械设计/第三周/屏幕快照 2020-10-31 上午8.56.36.png屏幕快照 2020-10-31 上午8.56.36"/>
          <p:cNvPicPr>
            <a:picLocks noChangeAspect="1"/>
          </p:cNvPicPr>
          <p:nvPr/>
        </p:nvPicPr>
        <p:blipFill>
          <a:blip r:embed="rId6"/>
          <a:srcRect/>
          <a:stretch>
            <a:fillRect/>
          </a:stretch>
        </p:blipFill>
        <p:spPr>
          <a:xfrm>
            <a:off x="7023735" y="3299460"/>
            <a:ext cx="527050" cy="410210"/>
          </a:xfrm>
          <a:prstGeom prst="rect">
            <a:avLst/>
          </a:prstGeom>
        </p:spPr>
      </p:pic>
      <p:pic>
        <p:nvPicPr>
          <p:cNvPr id="881" name="图片 150"/>
          <p:cNvPicPr>
            <a:picLocks noChangeAspect="1"/>
          </p:cNvPicPr>
          <p:nvPr/>
        </p:nvPicPr>
        <p:blipFill>
          <a:blip r:embed="rId9"/>
          <a:stretch>
            <a:fillRect/>
          </a:stretch>
        </p:blipFill>
        <p:spPr>
          <a:xfrm>
            <a:off x="7952740" y="2910840"/>
            <a:ext cx="838200" cy="995680"/>
          </a:xfrm>
          <a:prstGeom prst="rect">
            <a:avLst/>
          </a:prstGeom>
          <a:noFill/>
          <a:ln w="9525">
            <a:noFill/>
          </a:ln>
        </p:spPr>
      </p:pic>
      <p:pic>
        <p:nvPicPr>
          <p:cNvPr id="96" name="图片 96" descr="屏幕快照 2020-10-31 上午8.55.53"/>
          <p:cNvPicPr>
            <a:picLocks noChangeAspect="1"/>
          </p:cNvPicPr>
          <p:nvPr/>
        </p:nvPicPr>
        <p:blipFill>
          <a:blip r:embed="rId10"/>
          <a:stretch>
            <a:fillRect/>
          </a:stretch>
        </p:blipFill>
        <p:spPr>
          <a:xfrm>
            <a:off x="4385310" y="4586605"/>
            <a:ext cx="535940" cy="473710"/>
          </a:xfrm>
          <a:prstGeom prst="rect">
            <a:avLst/>
          </a:prstGeom>
        </p:spPr>
      </p:pic>
      <p:pic>
        <p:nvPicPr>
          <p:cNvPr id="11" name="图片 877" descr="/Users/chenpeizhi66/Desktop/机械设计/第三周/屏幕快照 2020-10-31 上午8.56.36.png屏幕快照 2020-10-31 上午8.56.36"/>
          <p:cNvPicPr>
            <a:picLocks noChangeAspect="1"/>
          </p:cNvPicPr>
          <p:nvPr/>
        </p:nvPicPr>
        <p:blipFill>
          <a:blip r:embed="rId6"/>
          <a:srcRect/>
          <a:stretch>
            <a:fillRect/>
          </a:stretch>
        </p:blipFill>
        <p:spPr>
          <a:xfrm>
            <a:off x="5733415" y="4586605"/>
            <a:ext cx="527050" cy="410210"/>
          </a:xfrm>
          <a:prstGeom prst="rect">
            <a:avLst/>
          </a:prstGeom>
        </p:spPr>
      </p:pic>
      <p:pic>
        <p:nvPicPr>
          <p:cNvPr id="12" name="图片 877" descr="/Users/chenpeizhi66/Desktop/机械设计/第三周/屏幕快照 2020-10-31 上午8.56.36.png屏幕快照 2020-10-31 上午8.56.36"/>
          <p:cNvPicPr>
            <a:picLocks noChangeAspect="1"/>
          </p:cNvPicPr>
          <p:nvPr/>
        </p:nvPicPr>
        <p:blipFill>
          <a:blip r:embed="rId6"/>
          <a:srcRect/>
          <a:stretch>
            <a:fillRect/>
          </a:stretch>
        </p:blipFill>
        <p:spPr>
          <a:xfrm>
            <a:off x="7023735" y="4586605"/>
            <a:ext cx="527050" cy="410210"/>
          </a:xfrm>
          <a:prstGeom prst="rect">
            <a:avLst/>
          </a:prstGeom>
        </p:spPr>
      </p:pic>
      <p:pic>
        <p:nvPicPr>
          <p:cNvPr id="903" name="图片 153"/>
          <p:cNvPicPr>
            <a:picLocks noChangeAspect="1"/>
          </p:cNvPicPr>
          <p:nvPr/>
        </p:nvPicPr>
        <p:blipFill>
          <a:blip r:embed="rId11"/>
          <a:stretch>
            <a:fillRect/>
          </a:stretch>
        </p:blipFill>
        <p:spPr>
          <a:xfrm>
            <a:off x="7952105" y="4286250"/>
            <a:ext cx="891540" cy="1010920"/>
          </a:xfrm>
          <a:prstGeom prst="rect">
            <a:avLst/>
          </a:prstGeom>
          <a:noFill/>
          <a:ln w="9525">
            <a:noFill/>
          </a:ln>
        </p:spPr>
      </p:pic>
      <p:pic>
        <p:nvPicPr>
          <p:cNvPr id="13" name="图片 147"/>
          <p:cNvPicPr>
            <a:picLocks noChangeAspect="1"/>
          </p:cNvPicPr>
          <p:nvPr/>
        </p:nvPicPr>
        <p:blipFill>
          <a:blip r:embed="rId5"/>
          <a:srcRect l="35041" b="26967"/>
          <a:stretch>
            <a:fillRect/>
          </a:stretch>
        </p:blipFill>
        <p:spPr>
          <a:xfrm>
            <a:off x="71755" y="3792855"/>
            <a:ext cx="381000" cy="410845"/>
          </a:xfrm>
          <a:prstGeom prst="rect">
            <a:avLst/>
          </a:prstGeom>
          <a:noFill/>
          <a:ln w="9525">
            <a:noFill/>
          </a:ln>
        </p:spPr>
      </p:pic>
      <p:pic>
        <p:nvPicPr>
          <p:cNvPr id="14" name="图片 44" descr="屏幕快照 2020-10-31 上午9.20.47"/>
          <p:cNvPicPr>
            <a:picLocks noChangeAspect="1"/>
          </p:cNvPicPr>
          <p:nvPr/>
        </p:nvPicPr>
        <p:blipFill>
          <a:blip r:embed="rId4"/>
          <a:stretch>
            <a:fillRect/>
          </a:stretch>
        </p:blipFill>
        <p:spPr>
          <a:xfrm>
            <a:off x="612140" y="3793490"/>
            <a:ext cx="499745" cy="410210"/>
          </a:xfrm>
          <a:prstGeom prst="rect">
            <a:avLst/>
          </a:prstGeom>
        </p:spPr>
      </p:pic>
      <p:pic>
        <p:nvPicPr>
          <p:cNvPr id="15" name="图片 44" descr="屏幕快照 2020-10-31 上午9.20.47"/>
          <p:cNvPicPr>
            <a:picLocks noChangeAspect="1"/>
          </p:cNvPicPr>
          <p:nvPr/>
        </p:nvPicPr>
        <p:blipFill>
          <a:blip r:embed="rId4"/>
          <a:stretch>
            <a:fillRect/>
          </a:stretch>
        </p:blipFill>
        <p:spPr>
          <a:xfrm>
            <a:off x="1270635" y="3794125"/>
            <a:ext cx="499745" cy="410210"/>
          </a:xfrm>
          <a:prstGeom prst="rect">
            <a:avLst/>
          </a:prstGeom>
        </p:spPr>
      </p:pic>
      <p:pic>
        <p:nvPicPr>
          <p:cNvPr id="16" name="图片 44" descr="屏幕快照 2020-10-31 上午9.20.47"/>
          <p:cNvPicPr>
            <a:picLocks noChangeAspect="1"/>
          </p:cNvPicPr>
          <p:nvPr/>
        </p:nvPicPr>
        <p:blipFill>
          <a:blip r:embed="rId4"/>
          <a:stretch>
            <a:fillRect/>
          </a:stretch>
        </p:blipFill>
        <p:spPr>
          <a:xfrm>
            <a:off x="2009775" y="3794125"/>
            <a:ext cx="499745" cy="410210"/>
          </a:xfrm>
          <a:prstGeom prst="rect">
            <a:avLst/>
          </a:prstGeom>
        </p:spPr>
      </p:pic>
      <p:sp>
        <p:nvSpPr>
          <p:cNvPr id="17" name="加号 16"/>
          <p:cNvSpPr/>
          <p:nvPr/>
        </p:nvSpPr>
        <p:spPr>
          <a:xfrm>
            <a:off x="397510" y="3856355"/>
            <a:ext cx="311150" cy="28257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9" name="加号 18"/>
          <p:cNvSpPr/>
          <p:nvPr/>
        </p:nvSpPr>
        <p:spPr>
          <a:xfrm>
            <a:off x="1042670" y="3856355"/>
            <a:ext cx="311150" cy="28257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20" name="加号 19"/>
          <p:cNvSpPr/>
          <p:nvPr/>
        </p:nvSpPr>
        <p:spPr>
          <a:xfrm>
            <a:off x="1698625" y="3857625"/>
            <a:ext cx="311150" cy="28257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slow" p14:dur="1000" advClick="0" advTm="0"/>
    </mc:Choice>
    <mc:Fallback>
      <p:transition spd="slow"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文本框 2"/>
          <p:cNvSpPr txBox="1"/>
          <p:nvPr/>
        </p:nvSpPr>
        <p:spPr>
          <a:xfrm>
            <a:off x="93663" y="1588"/>
            <a:ext cx="8948737" cy="583565"/>
          </a:xfrm>
          <a:prstGeom prst="rect">
            <a:avLst/>
          </a:prstGeom>
          <a:noFill/>
          <a:ln w="9525">
            <a:noFill/>
          </a:ln>
        </p:spPr>
        <p:txBody>
          <a:bodyPr wrap="square" anchor="t">
            <a:spAutoFit/>
          </a:bodyPr>
          <a:p>
            <a:pPr indent="0"/>
            <a:r>
              <a:rPr lang="en-US" altLang="zh-CN" sz="1600">
                <a:latin typeface="Times New Roman Regular" panose="02020503050405090304" charset="0"/>
                <a:ea typeface="宋体" charset="-122"/>
                <a:cs typeface="Times New Roman Regular" panose="02020503050405090304" charset="0"/>
              </a:rPr>
              <a:t>After doing assur-group replacement for the initial jansen linkage, we find the most suitable case for the next step. </a:t>
            </a:r>
            <a:endParaRPr lang="en-US" altLang="zh-CN" sz="1600">
              <a:latin typeface="Times New Roman Regular" panose="02020503050405090304" charset="0"/>
              <a:ea typeface="宋体" charset="-122"/>
              <a:cs typeface="Times New Roman Regular" panose="02020503050405090304" charset="0"/>
            </a:endParaRPr>
          </a:p>
        </p:txBody>
      </p:sp>
      <p:graphicFrame>
        <p:nvGraphicFramePr>
          <p:cNvPr id="25" name="表格 24"/>
          <p:cNvGraphicFramePr/>
          <p:nvPr/>
        </p:nvGraphicFramePr>
        <p:xfrm>
          <a:off x="93663" y="588963"/>
          <a:ext cx="8959850" cy="4232275"/>
        </p:xfrm>
        <a:graphic>
          <a:graphicData uri="http://schemas.openxmlformats.org/drawingml/2006/table">
            <a:tbl>
              <a:tblPr firstRow="1" bandRow="1">
                <a:tableStyleId>{5940675A-B579-460E-94D1-54222C63F5DA}</a:tableStyleId>
              </a:tblPr>
              <a:tblGrid>
                <a:gridCol w="554990"/>
                <a:gridCol w="1261745"/>
                <a:gridCol w="1760220"/>
                <a:gridCol w="1795145"/>
                <a:gridCol w="1766570"/>
                <a:gridCol w="1821815"/>
              </a:tblGrid>
              <a:tr h="285750">
                <a:tc>
                  <a:txBody>
                    <a:bodyPr/>
                    <a:p>
                      <a:pPr indent="0" algn="ctr">
                        <a:buNone/>
                      </a:pPr>
                      <a:r>
                        <a:rPr lang="en-US" altLang="zh-CN" sz="1600" b="0">
                          <a:latin typeface="Times New Roman Regular" panose="02020503050405090304" charset="0"/>
                          <a:cs typeface="Times New Roman Regular" panose="02020503050405090304" charset="0"/>
                        </a:rPr>
                        <a:t>Series</a:t>
                      </a:r>
                      <a:endParaRPr lang="en-US" altLang="zh-CN" sz="16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600" b="0">
                          <a:latin typeface="Times New Roman Regular" panose="02020503050405090304" charset="0"/>
                          <a:cs typeface="Times New Roman Regular" panose="02020503050405090304" charset="0"/>
                        </a:rPr>
                        <a:t>Driving Link</a:t>
                      </a:r>
                      <a:endParaRPr lang="en-US" altLang="zh-CN" sz="16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600" b="0">
                          <a:latin typeface="Times New Roman Regular" panose="02020503050405090304" charset="0"/>
                          <a:cs typeface="Times New Roman Regular" panose="02020503050405090304" charset="0"/>
                        </a:rPr>
                        <a:t>Basic assur-group 1</a:t>
                      </a:r>
                      <a:endParaRPr lang="en-US" altLang="zh-CN" sz="16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600" b="0">
                          <a:latin typeface="Times New Roman Regular" panose="02020503050405090304" charset="0"/>
                          <a:cs typeface="Times New Roman Regular" panose="02020503050405090304" charset="0"/>
                        </a:rPr>
                        <a:t>Basic assur-group 2</a:t>
                      </a:r>
                      <a:endParaRPr lang="en-US" altLang="zh-CN" sz="16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600" b="0">
                          <a:latin typeface="Times New Roman Regular" panose="02020503050405090304" charset="0"/>
                          <a:cs typeface="Times New Roman Regular" panose="02020503050405090304" charset="0"/>
                        </a:rPr>
                        <a:t>Basic assur-group 3</a:t>
                      </a:r>
                      <a:endParaRPr lang="en-US" altLang="zh-CN" sz="16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1600" b="0">
                          <a:latin typeface="Times New Roman Regular" panose="02020503050405090304" charset="0"/>
                          <a:cs typeface="Times New Roman Regular" panose="02020503050405090304" charset="0"/>
                        </a:rPr>
                        <a:t>Scheme sketch</a:t>
                      </a:r>
                      <a:endParaRPr lang="en-US" altLang="zh-CN" sz="16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86790">
                <a:tc>
                  <a:txBody>
                    <a:bodyPr/>
                    <a:p>
                      <a:pPr indent="0" algn="ctr">
                        <a:buNone/>
                      </a:pPr>
                      <a:endParaRPr lang="en-US" altLang="zh-CN" sz="2800" b="0">
                        <a:latin typeface="Times New Roman Regular" panose="02020503050405090304" charset="0"/>
                        <a:cs typeface="Times New Roman Regular" panose="02020503050405090304" charset="0"/>
                      </a:endParaRPr>
                    </a:p>
                    <a:p>
                      <a:pPr indent="0" algn="ctr">
                        <a:buNone/>
                      </a:pPr>
                      <a:r>
                        <a:rPr lang="en-US" altLang="zh-CN" sz="2800" b="0">
                          <a:latin typeface="Times New Roman Regular" panose="02020503050405090304" charset="0"/>
                          <a:cs typeface="Times New Roman Regular" panose="02020503050405090304" charset="0"/>
                        </a:rPr>
                        <a:t>1</a:t>
                      </a: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100" b="0">
                          <a:latin typeface="Times New Roman Regular" panose="02020503050405090304" charset="0"/>
                          <a:cs typeface="Times New Roman Regular" panose="02020503050405090304" charset="0"/>
                        </a:rPr>
                        <a:t> </a:t>
                      </a:r>
                      <a:endParaRPr lang="zh-CN" altLang="en-US" sz="1000" b="0">
                        <a:latin typeface="Calibri" pitchFamily="34" charset="0"/>
                        <a:ea typeface="Calibri" pitchFamily="34" charset="0"/>
                        <a:cs typeface="Calibri" pitchFamily="3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86790">
                <a:tc>
                  <a:txBody>
                    <a:bodyPr/>
                    <a:p>
                      <a:pPr indent="0" algn="ctr">
                        <a:buNone/>
                      </a:pP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p>
                      <a:pPr indent="0" algn="ctr">
                        <a:buNone/>
                      </a:pPr>
                      <a:r>
                        <a:rPr lang="en-US" altLang="zh-CN" sz="2800" b="0">
                          <a:latin typeface="Times New Roman Regular" panose="02020503050405090304" charset="0"/>
                          <a:ea typeface="Times New Roman Regular" panose="02020503050405090304" charset="0"/>
                          <a:cs typeface="Times New Roman Regular" panose="02020503050405090304" charset="0"/>
                        </a:rPr>
                        <a:t>2</a:t>
                      </a: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000" b="0">
                        <a:latin typeface="Calibri" pitchFamily="34" charset="0"/>
                        <a:ea typeface="Calibri" pitchFamily="34" charset="0"/>
                        <a:cs typeface="Calibri" pitchFamily="3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86790">
                <a:tc>
                  <a:txBody>
                    <a:bodyPr/>
                    <a:p>
                      <a:pPr indent="0" algn="ctr">
                        <a:buNone/>
                      </a:pP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p>
                      <a:pPr indent="0" algn="ctr">
                        <a:buNone/>
                      </a:pPr>
                      <a:r>
                        <a:rPr lang="en-US" altLang="zh-CN" sz="2800" b="0">
                          <a:latin typeface="Times New Roman Regular" panose="02020503050405090304" charset="0"/>
                          <a:ea typeface="Times New Roman Regular" panose="02020503050405090304" charset="0"/>
                          <a:cs typeface="Times New Roman Regular" panose="02020503050405090304" charset="0"/>
                        </a:rPr>
                        <a:t>3</a:t>
                      </a: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000" b="0">
                        <a:latin typeface="Calibri" pitchFamily="34" charset="0"/>
                        <a:ea typeface="Calibri" pitchFamily="34" charset="0"/>
                        <a:cs typeface="Calibri" pitchFamily="3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86790">
                <a:tc>
                  <a:txBody>
                    <a:bodyPr/>
                    <a:p>
                      <a:pPr indent="0" algn="ctr">
                        <a:buNone/>
                      </a:pP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p>
                      <a:pPr indent="0" algn="ctr">
                        <a:buNone/>
                      </a:pPr>
                      <a:r>
                        <a:rPr lang="en-US" altLang="zh-CN" sz="2800" b="0">
                          <a:latin typeface="Times New Roman Regular" panose="02020503050405090304" charset="0"/>
                          <a:ea typeface="Times New Roman Regular" panose="02020503050405090304" charset="0"/>
                          <a:cs typeface="Times New Roman Regular" panose="02020503050405090304" charset="0"/>
                        </a:rPr>
                        <a:t>4</a:t>
                      </a:r>
                      <a:endParaRPr lang="en-US" altLang="zh-CN" sz="28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100" b="0">
                        <a:latin typeface="Times New Roman Regular" panose="02020503050405090304" charset="0"/>
                        <a:ea typeface="Times New Roman Regular" panose="02020503050405090304" charset="0"/>
                        <a:cs typeface="Times New Roman Regular" panose="020205030504050903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zh-CN" altLang="en-US" sz="1000" b="0">
                        <a:latin typeface="Calibri" pitchFamily="34" charset="0"/>
                        <a:ea typeface="Calibri" pitchFamily="34" charset="0"/>
                        <a:cs typeface="Calibri" pitchFamily="3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0286" name="图片 43" descr="屏幕快照 2020-10-31 上午9.19.41"/>
          <p:cNvPicPr>
            <a:picLocks noChangeAspect="1"/>
          </p:cNvPicPr>
          <p:nvPr/>
        </p:nvPicPr>
        <p:blipFill>
          <a:blip r:embed="rId1"/>
          <a:stretch>
            <a:fillRect/>
          </a:stretch>
        </p:blipFill>
        <p:spPr>
          <a:xfrm>
            <a:off x="863600" y="952500"/>
            <a:ext cx="779463" cy="738188"/>
          </a:xfrm>
          <a:prstGeom prst="rect">
            <a:avLst/>
          </a:prstGeom>
          <a:noFill/>
          <a:ln w="9525">
            <a:noFill/>
          </a:ln>
        </p:spPr>
      </p:pic>
      <p:pic>
        <p:nvPicPr>
          <p:cNvPr id="10287" name="图片 44" descr="屏幕快照 2020-10-31 上午9.20.47"/>
          <p:cNvPicPr>
            <a:picLocks noChangeAspect="1"/>
          </p:cNvPicPr>
          <p:nvPr/>
        </p:nvPicPr>
        <p:blipFill>
          <a:blip r:embed="rId2"/>
          <a:stretch>
            <a:fillRect/>
          </a:stretch>
        </p:blipFill>
        <p:spPr>
          <a:xfrm>
            <a:off x="2476500" y="952500"/>
            <a:ext cx="701675" cy="738188"/>
          </a:xfrm>
          <a:prstGeom prst="rect">
            <a:avLst/>
          </a:prstGeom>
          <a:noFill/>
          <a:ln w="9525">
            <a:noFill/>
          </a:ln>
        </p:spPr>
      </p:pic>
      <p:pic>
        <p:nvPicPr>
          <p:cNvPr id="10288" name="图片 44" descr="屏幕快照 2020-10-31 上午9.20.47"/>
          <p:cNvPicPr>
            <a:picLocks noChangeAspect="1"/>
          </p:cNvPicPr>
          <p:nvPr/>
        </p:nvPicPr>
        <p:blipFill>
          <a:blip r:embed="rId2"/>
          <a:stretch>
            <a:fillRect/>
          </a:stretch>
        </p:blipFill>
        <p:spPr>
          <a:xfrm>
            <a:off x="4222750" y="952500"/>
            <a:ext cx="703263" cy="738188"/>
          </a:xfrm>
          <a:prstGeom prst="rect">
            <a:avLst/>
          </a:prstGeom>
          <a:noFill/>
          <a:ln w="9525">
            <a:noFill/>
          </a:ln>
        </p:spPr>
      </p:pic>
      <p:pic>
        <p:nvPicPr>
          <p:cNvPr id="10289" name="图片 46" descr="屏幕快照 2020-10-31 上午8.55.53"/>
          <p:cNvPicPr>
            <a:picLocks noChangeAspect="1"/>
          </p:cNvPicPr>
          <p:nvPr/>
        </p:nvPicPr>
        <p:blipFill>
          <a:blip r:embed="rId3"/>
          <a:stretch>
            <a:fillRect/>
          </a:stretch>
        </p:blipFill>
        <p:spPr>
          <a:xfrm>
            <a:off x="5984875" y="952500"/>
            <a:ext cx="762000" cy="738188"/>
          </a:xfrm>
          <a:prstGeom prst="rect">
            <a:avLst/>
          </a:prstGeom>
          <a:noFill/>
          <a:ln w="9525">
            <a:noFill/>
          </a:ln>
        </p:spPr>
      </p:pic>
      <p:pic>
        <p:nvPicPr>
          <p:cNvPr id="10290" name="图片 121"/>
          <p:cNvPicPr>
            <a:picLocks noChangeAspect="1"/>
          </p:cNvPicPr>
          <p:nvPr/>
        </p:nvPicPr>
        <p:blipFill>
          <a:blip r:embed="rId4"/>
          <a:stretch>
            <a:fillRect/>
          </a:stretch>
        </p:blipFill>
        <p:spPr>
          <a:xfrm>
            <a:off x="7505700" y="904875"/>
            <a:ext cx="1289050" cy="898525"/>
          </a:xfrm>
          <a:prstGeom prst="rect">
            <a:avLst/>
          </a:prstGeom>
          <a:noFill/>
          <a:ln w="9525">
            <a:noFill/>
          </a:ln>
        </p:spPr>
      </p:pic>
      <p:pic>
        <p:nvPicPr>
          <p:cNvPr id="10291" name="图片 43" descr="屏幕快照 2020-10-31 上午9.19.41"/>
          <p:cNvPicPr>
            <a:picLocks noChangeAspect="1"/>
          </p:cNvPicPr>
          <p:nvPr/>
        </p:nvPicPr>
        <p:blipFill>
          <a:blip r:embed="rId1"/>
          <a:stretch>
            <a:fillRect/>
          </a:stretch>
        </p:blipFill>
        <p:spPr>
          <a:xfrm>
            <a:off x="863600" y="1981200"/>
            <a:ext cx="779463" cy="736600"/>
          </a:xfrm>
          <a:prstGeom prst="rect">
            <a:avLst/>
          </a:prstGeom>
          <a:noFill/>
          <a:ln w="9525">
            <a:noFill/>
          </a:ln>
        </p:spPr>
      </p:pic>
      <p:pic>
        <p:nvPicPr>
          <p:cNvPr id="10292" name="图片 43" descr="屏幕快照 2020-10-31 上午9.19.41"/>
          <p:cNvPicPr>
            <a:picLocks noChangeAspect="1"/>
          </p:cNvPicPr>
          <p:nvPr/>
        </p:nvPicPr>
        <p:blipFill>
          <a:blip r:embed="rId1"/>
          <a:stretch>
            <a:fillRect/>
          </a:stretch>
        </p:blipFill>
        <p:spPr>
          <a:xfrm>
            <a:off x="863600" y="2943225"/>
            <a:ext cx="779463" cy="736600"/>
          </a:xfrm>
          <a:prstGeom prst="rect">
            <a:avLst/>
          </a:prstGeom>
          <a:noFill/>
          <a:ln w="9525">
            <a:noFill/>
          </a:ln>
        </p:spPr>
      </p:pic>
      <p:pic>
        <p:nvPicPr>
          <p:cNvPr id="10293" name="图片 43" descr="屏幕快照 2020-10-31 上午9.19.41"/>
          <p:cNvPicPr>
            <a:picLocks noChangeAspect="1"/>
          </p:cNvPicPr>
          <p:nvPr/>
        </p:nvPicPr>
        <p:blipFill>
          <a:blip r:embed="rId1"/>
          <a:stretch>
            <a:fillRect/>
          </a:stretch>
        </p:blipFill>
        <p:spPr>
          <a:xfrm>
            <a:off x="863600" y="3979863"/>
            <a:ext cx="779463" cy="736600"/>
          </a:xfrm>
          <a:prstGeom prst="rect">
            <a:avLst/>
          </a:prstGeom>
          <a:noFill/>
          <a:ln w="9525">
            <a:noFill/>
          </a:ln>
        </p:spPr>
      </p:pic>
      <p:pic>
        <p:nvPicPr>
          <p:cNvPr id="10294" name="图片 46" descr="屏幕快照 2020-10-31 上午8.55.53"/>
          <p:cNvPicPr>
            <a:picLocks noChangeAspect="1"/>
          </p:cNvPicPr>
          <p:nvPr/>
        </p:nvPicPr>
        <p:blipFill>
          <a:blip r:embed="rId3"/>
          <a:stretch>
            <a:fillRect/>
          </a:stretch>
        </p:blipFill>
        <p:spPr>
          <a:xfrm>
            <a:off x="2476500" y="1981200"/>
            <a:ext cx="762000" cy="736600"/>
          </a:xfrm>
          <a:prstGeom prst="rect">
            <a:avLst/>
          </a:prstGeom>
          <a:noFill/>
          <a:ln w="9525">
            <a:noFill/>
          </a:ln>
        </p:spPr>
      </p:pic>
      <p:pic>
        <p:nvPicPr>
          <p:cNvPr id="10295" name="图片 152" descr="/Users/chenpeizhi66/Desktop/机械设计/第三周/屏幕快照 2020-10-31 上午8.56.36.png屏幕快照 2020-10-31 上午8.56.36"/>
          <p:cNvPicPr>
            <a:picLocks noChangeAspect="1"/>
          </p:cNvPicPr>
          <p:nvPr/>
        </p:nvPicPr>
        <p:blipFill>
          <a:blip r:embed="rId5"/>
          <a:stretch>
            <a:fillRect/>
          </a:stretch>
        </p:blipFill>
        <p:spPr>
          <a:xfrm>
            <a:off x="4222750" y="1981200"/>
            <a:ext cx="701675" cy="738188"/>
          </a:xfrm>
          <a:prstGeom prst="rect">
            <a:avLst/>
          </a:prstGeom>
          <a:noFill/>
          <a:ln w="9525">
            <a:noFill/>
          </a:ln>
        </p:spPr>
      </p:pic>
      <p:pic>
        <p:nvPicPr>
          <p:cNvPr id="10296" name="图片 44" descr="屏幕快照 2020-10-31 上午9.20.47"/>
          <p:cNvPicPr>
            <a:picLocks noChangeAspect="1"/>
          </p:cNvPicPr>
          <p:nvPr/>
        </p:nvPicPr>
        <p:blipFill>
          <a:blip r:embed="rId2"/>
          <a:stretch>
            <a:fillRect/>
          </a:stretch>
        </p:blipFill>
        <p:spPr>
          <a:xfrm>
            <a:off x="5984875" y="1981200"/>
            <a:ext cx="703263" cy="738188"/>
          </a:xfrm>
          <a:prstGeom prst="rect">
            <a:avLst/>
          </a:prstGeom>
          <a:noFill/>
          <a:ln w="9525">
            <a:noFill/>
          </a:ln>
        </p:spPr>
      </p:pic>
      <p:pic>
        <p:nvPicPr>
          <p:cNvPr id="10297" name="图片 16"/>
          <p:cNvPicPr>
            <a:picLocks noChangeAspect="1"/>
          </p:cNvPicPr>
          <p:nvPr/>
        </p:nvPicPr>
        <p:blipFill>
          <a:blip r:embed="rId6"/>
          <a:stretch>
            <a:fillRect/>
          </a:stretch>
        </p:blipFill>
        <p:spPr>
          <a:xfrm>
            <a:off x="7505700" y="1916113"/>
            <a:ext cx="1287463" cy="896937"/>
          </a:xfrm>
          <a:prstGeom prst="rect">
            <a:avLst/>
          </a:prstGeom>
          <a:noFill/>
          <a:ln w="9525">
            <a:noFill/>
          </a:ln>
        </p:spPr>
      </p:pic>
      <p:pic>
        <p:nvPicPr>
          <p:cNvPr id="10298" name="图片 152" descr="/Users/chenpeizhi66/Desktop/机械设计/第三周/屏幕快照 2020-10-31 上午8.56.36.png屏幕快照 2020-10-31 上午8.56.36"/>
          <p:cNvPicPr>
            <a:picLocks noChangeAspect="1"/>
          </p:cNvPicPr>
          <p:nvPr/>
        </p:nvPicPr>
        <p:blipFill>
          <a:blip r:embed="rId5"/>
          <a:stretch>
            <a:fillRect/>
          </a:stretch>
        </p:blipFill>
        <p:spPr>
          <a:xfrm>
            <a:off x="2476500" y="2943225"/>
            <a:ext cx="701675" cy="738188"/>
          </a:xfrm>
          <a:prstGeom prst="rect">
            <a:avLst/>
          </a:prstGeom>
          <a:noFill/>
          <a:ln w="9525">
            <a:noFill/>
          </a:ln>
        </p:spPr>
      </p:pic>
      <p:pic>
        <p:nvPicPr>
          <p:cNvPr id="10299" name="图片 46" descr="屏幕快照 2020-10-31 上午8.55.53"/>
          <p:cNvPicPr>
            <a:picLocks noChangeAspect="1"/>
          </p:cNvPicPr>
          <p:nvPr/>
        </p:nvPicPr>
        <p:blipFill>
          <a:blip r:embed="rId3"/>
          <a:stretch>
            <a:fillRect/>
          </a:stretch>
        </p:blipFill>
        <p:spPr>
          <a:xfrm>
            <a:off x="4222750" y="2943225"/>
            <a:ext cx="762000" cy="738188"/>
          </a:xfrm>
          <a:prstGeom prst="rect">
            <a:avLst/>
          </a:prstGeom>
          <a:noFill/>
          <a:ln w="9525">
            <a:noFill/>
          </a:ln>
        </p:spPr>
      </p:pic>
      <p:pic>
        <p:nvPicPr>
          <p:cNvPr id="10300" name="图片 44" descr="屏幕快照 2020-10-31 上午9.20.47"/>
          <p:cNvPicPr>
            <a:picLocks noChangeAspect="1"/>
          </p:cNvPicPr>
          <p:nvPr/>
        </p:nvPicPr>
        <p:blipFill>
          <a:blip r:embed="rId2"/>
          <a:stretch>
            <a:fillRect/>
          </a:stretch>
        </p:blipFill>
        <p:spPr>
          <a:xfrm>
            <a:off x="5984875" y="2943225"/>
            <a:ext cx="703263" cy="738188"/>
          </a:xfrm>
          <a:prstGeom prst="rect">
            <a:avLst/>
          </a:prstGeom>
          <a:noFill/>
          <a:ln w="9525">
            <a:noFill/>
          </a:ln>
        </p:spPr>
      </p:pic>
      <p:pic>
        <p:nvPicPr>
          <p:cNvPr id="10301" name="图片 16" descr="屏幕快照 2020-11-10 下午5.16.58"/>
          <p:cNvPicPr>
            <a:picLocks noChangeAspect="1"/>
          </p:cNvPicPr>
          <p:nvPr/>
        </p:nvPicPr>
        <p:blipFill>
          <a:blip r:embed="rId7"/>
          <a:stretch>
            <a:fillRect/>
          </a:stretch>
        </p:blipFill>
        <p:spPr>
          <a:xfrm>
            <a:off x="7505700" y="2878138"/>
            <a:ext cx="1289050" cy="912812"/>
          </a:xfrm>
          <a:prstGeom prst="rect">
            <a:avLst/>
          </a:prstGeom>
          <a:noFill/>
          <a:ln w="9525">
            <a:noFill/>
          </a:ln>
        </p:spPr>
      </p:pic>
      <p:pic>
        <p:nvPicPr>
          <p:cNvPr id="10302" name="图片 44" descr="屏幕快照 2020-10-31 上午9.20.47"/>
          <p:cNvPicPr>
            <a:picLocks noChangeAspect="1"/>
          </p:cNvPicPr>
          <p:nvPr/>
        </p:nvPicPr>
        <p:blipFill>
          <a:blip r:embed="rId2"/>
          <a:stretch>
            <a:fillRect/>
          </a:stretch>
        </p:blipFill>
        <p:spPr>
          <a:xfrm>
            <a:off x="2476500" y="3979863"/>
            <a:ext cx="701675" cy="736600"/>
          </a:xfrm>
          <a:prstGeom prst="rect">
            <a:avLst/>
          </a:prstGeom>
          <a:noFill/>
          <a:ln w="9525">
            <a:noFill/>
          </a:ln>
        </p:spPr>
      </p:pic>
      <p:pic>
        <p:nvPicPr>
          <p:cNvPr id="10303" name="图片 44" descr="屏幕快照 2020-10-31 上午9.20.47"/>
          <p:cNvPicPr>
            <a:picLocks noChangeAspect="1"/>
          </p:cNvPicPr>
          <p:nvPr/>
        </p:nvPicPr>
        <p:blipFill>
          <a:blip r:embed="rId2"/>
          <a:stretch>
            <a:fillRect/>
          </a:stretch>
        </p:blipFill>
        <p:spPr>
          <a:xfrm>
            <a:off x="4216400" y="3979863"/>
            <a:ext cx="703263" cy="736600"/>
          </a:xfrm>
          <a:prstGeom prst="rect">
            <a:avLst/>
          </a:prstGeom>
          <a:noFill/>
          <a:ln w="9525">
            <a:noFill/>
          </a:ln>
        </p:spPr>
      </p:pic>
      <p:cxnSp>
        <p:nvCxnSpPr>
          <p:cNvPr id="20" name="直接连接符 19"/>
          <p:cNvCxnSpPr/>
          <p:nvPr/>
        </p:nvCxnSpPr>
        <p:spPr>
          <a:xfrm>
            <a:off x="5473700" y="3835400"/>
            <a:ext cx="1762125" cy="968375"/>
          </a:xfrm>
          <a:prstGeom prst="line">
            <a:avLst/>
          </a:prstGeom>
        </p:spPr>
        <p:style>
          <a:lnRef idx="1">
            <a:schemeClr val="accent1"/>
          </a:lnRef>
          <a:fillRef idx="0">
            <a:schemeClr val="accent1"/>
          </a:fillRef>
          <a:effectRef idx="0">
            <a:schemeClr val="accent1"/>
          </a:effectRef>
          <a:fontRef idx="minor">
            <a:schemeClr val="tx1"/>
          </a:fontRef>
        </p:style>
      </p:cxnSp>
      <p:pic>
        <p:nvPicPr>
          <p:cNvPr id="10305" name="图片 1"/>
          <p:cNvPicPr>
            <a:picLocks noChangeAspect="1"/>
          </p:cNvPicPr>
          <p:nvPr/>
        </p:nvPicPr>
        <p:blipFill>
          <a:blip r:embed="rId8"/>
          <a:stretch>
            <a:fillRect/>
          </a:stretch>
        </p:blipFill>
        <p:spPr>
          <a:xfrm>
            <a:off x="7505700" y="3889375"/>
            <a:ext cx="1289050" cy="914400"/>
          </a:xfrm>
          <a:prstGeom prst="rect">
            <a:avLst/>
          </a:prstGeom>
          <a:noFill/>
          <a:ln w="9525">
            <a:noFill/>
          </a:ln>
        </p:spPr>
      </p:pic>
    </p:spTree>
  </p:cSld>
  <p:clrMapOvr>
    <a:masterClrMapping/>
  </p:clrMapOvr>
  <p:transition spd="slow" advClick="0"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8750" y="141288"/>
            <a:ext cx="6400800" cy="1316038"/>
          </a:xfrm>
        </p:spPr>
        <p:txBody>
          <a:bodyPr/>
          <a:p>
            <a:pPr fontAlgn="auto"/>
            <a:r>
              <a:rPr lang="en-US" altLang="zh-CN" strike="noStrike" noProof="1"/>
              <a:t>Jansen Mechanism</a:t>
            </a:r>
            <a:endParaRPr lang="en-US" altLang="zh-CN" strike="noStrike" noProof="1"/>
          </a:p>
        </p:txBody>
      </p:sp>
      <p:pic>
        <p:nvPicPr>
          <p:cNvPr id="11266" name="图片 114"/>
          <p:cNvPicPr>
            <a:picLocks noChangeAspect="1"/>
          </p:cNvPicPr>
          <p:nvPr/>
        </p:nvPicPr>
        <p:blipFill>
          <a:blip r:embed="rId1"/>
          <a:stretch>
            <a:fillRect/>
          </a:stretch>
        </p:blipFill>
        <p:spPr>
          <a:xfrm>
            <a:off x="415925" y="936625"/>
            <a:ext cx="3943350" cy="1939925"/>
          </a:xfrm>
          <a:prstGeom prst="rect">
            <a:avLst/>
          </a:prstGeom>
          <a:noFill/>
          <a:ln w="9525">
            <a:noFill/>
          </a:ln>
        </p:spPr>
      </p:pic>
      <p:pic>
        <p:nvPicPr>
          <p:cNvPr id="11267" name="图片 4"/>
          <p:cNvPicPr>
            <a:picLocks noChangeAspect="1"/>
          </p:cNvPicPr>
          <p:nvPr/>
        </p:nvPicPr>
        <p:blipFill>
          <a:blip r:embed="rId2"/>
          <a:stretch>
            <a:fillRect/>
          </a:stretch>
        </p:blipFill>
        <p:spPr>
          <a:xfrm>
            <a:off x="6016625" y="396875"/>
            <a:ext cx="2874963" cy="2479675"/>
          </a:xfrm>
          <a:prstGeom prst="rect">
            <a:avLst/>
          </a:prstGeom>
          <a:noFill/>
          <a:ln w="9525">
            <a:noFill/>
          </a:ln>
        </p:spPr>
      </p:pic>
      <p:sp>
        <p:nvSpPr>
          <p:cNvPr id="6" name="右箭头 5"/>
          <p:cNvSpPr/>
          <p:nvPr/>
        </p:nvSpPr>
        <p:spPr>
          <a:xfrm>
            <a:off x="4743450" y="1663700"/>
            <a:ext cx="979488"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11269" name="图片 6" descr="1"/>
          <p:cNvPicPr>
            <a:picLocks noChangeAspect="1"/>
          </p:cNvPicPr>
          <p:nvPr/>
        </p:nvPicPr>
        <p:blipFill>
          <a:blip r:embed="rId3"/>
          <a:stretch>
            <a:fillRect/>
          </a:stretch>
        </p:blipFill>
        <p:spPr>
          <a:xfrm>
            <a:off x="415925" y="2876550"/>
            <a:ext cx="3943350" cy="2263775"/>
          </a:xfrm>
          <a:prstGeom prst="rect">
            <a:avLst/>
          </a:prstGeom>
          <a:noFill/>
          <a:ln w="9525">
            <a:noFill/>
          </a:ln>
        </p:spPr>
      </p:pic>
      <p:pic>
        <p:nvPicPr>
          <p:cNvPr id="11270" name="图片 8" descr="1"/>
          <p:cNvPicPr>
            <a:picLocks noChangeAspect="1"/>
          </p:cNvPicPr>
          <p:nvPr/>
        </p:nvPicPr>
        <p:blipFill>
          <a:blip r:embed="rId4"/>
          <a:stretch>
            <a:fillRect/>
          </a:stretch>
        </p:blipFill>
        <p:spPr>
          <a:xfrm>
            <a:off x="6016625" y="2914650"/>
            <a:ext cx="2874963" cy="2187575"/>
          </a:xfrm>
          <a:prstGeom prst="rect">
            <a:avLst/>
          </a:prstGeom>
          <a:noFill/>
          <a:ln w="9525">
            <a:noFill/>
          </a:ln>
        </p:spPr>
      </p:pic>
    </p:spTree>
  </p:cSld>
  <p:clrMapOvr>
    <a:masterClrMapping/>
  </p:clrMapOvr>
  <p:transition spd="slow" advClick="0"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89" name="Picture 2" descr="C:\Users\Administrator\Desktop\图片3副本.png"/>
          <p:cNvPicPr>
            <a:picLocks noChangeAspect="1"/>
          </p:cNvPicPr>
          <p:nvPr/>
        </p:nvPicPr>
        <p:blipFill>
          <a:blip r:embed="rId1"/>
          <a:srcRect l="37286" b="16470"/>
          <a:stretch>
            <a:fillRect/>
          </a:stretch>
        </p:blipFill>
        <p:spPr>
          <a:xfrm rot="510874">
            <a:off x="1214438" y="1435100"/>
            <a:ext cx="5491162" cy="2154238"/>
          </a:xfrm>
          <a:prstGeom prst="rect">
            <a:avLst/>
          </a:prstGeom>
          <a:noFill/>
          <a:ln w="9525">
            <a:noFill/>
          </a:ln>
        </p:spPr>
      </p:pic>
      <p:pic>
        <p:nvPicPr>
          <p:cNvPr id="12290" name="图片 4"/>
          <p:cNvPicPr>
            <a:picLocks noChangeAspect="1"/>
          </p:cNvPicPr>
          <p:nvPr/>
        </p:nvPicPr>
        <p:blipFill>
          <a:blip r:embed="rId2"/>
          <a:stretch>
            <a:fillRect/>
          </a:stretch>
        </p:blipFill>
        <p:spPr>
          <a:xfrm rot="1818226" flipH="1">
            <a:off x="6118225" y="1622425"/>
            <a:ext cx="2325688" cy="2476500"/>
          </a:xfrm>
          <a:prstGeom prst="rect">
            <a:avLst/>
          </a:prstGeom>
          <a:noFill/>
          <a:ln w="9525">
            <a:noFill/>
          </a:ln>
        </p:spPr>
      </p:pic>
      <p:sp>
        <p:nvSpPr>
          <p:cNvPr id="12291" name="文本框 5"/>
          <p:cNvSpPr txBox="1"/>
          <p:nvPr/>
        </p:nvSpPr>
        <p:spPr>
          <a:xfrm>
            <a:off x="2268538" y="1744663"/>
            <a:ext cx="3563937" cy="1444625"/>
          </a:xfrm>
          <a:prstGeom prst="rect">
            <a:avLst/>
          </a:prstGeom>
          <a:noFill/>
          <a:ln w="9525">
            <a:noFill/>
          </a:ln>
        </p:spPr>
        <p:txBody>
          <a:bodyPr wrap="square" anchor="t">
            <a:spAutoFit/>
          </a:bodyPr>
          <a:p>
            <a:pPr indent="0" algn="ctr"/>
            <a:r>
              <a:rPr lang="en-US" altLang="zh-CN" sz="4400" dirty="0">
                <a:solidFill>
                  <a:srgbClr val="595959"/>
                </a:solidFill>
                <a:latin typeface="微软雅黑" pitchFamily="34" charset="-122"/>
                <a:ea typeface="微软雅黑" pitchFamily="34" charset="-122"/>
              </a:rPr>
              <a:t>Dimensional design</a:t>
            </a:r>
            <a:endParaRPr lang="en-US" altLang="zh-CN" sz="4400" dirty="0">
              <a:solidFill>
                <a:srgbClr val="595959"/>
              </a:solidFill>
              <a:latin typeface="微软雅黑" pitchFamily="34" charset="-122"/>
              <a:ea typeface="微软雅黑" pitchFamily="34" charset="-122"/>
            </a:endParaRPr>
          </a:p>
        </p:txBody>
      </p:sp>
    </p:spTree>
  </p:cSld>
  <p:clrMapOvr>
    <a:masterClrMapping/>
  </p:clrMapOvr>
  <p:transition spd="slow" advClick="0"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3"/>
          <p:cNvPicPr>
            <a:picLocks noChangeAspect="1"/>
          </p:cNvPicPr>
          <p:nvPr/>
        </p:nvPicPr>
        <p:blipFill>
          <a:blip r:embed="rId1"/>
          <a:stretch>
            <a:fillRect/>
          </a:stretch>
        </p:blipFill>
        <p:spPr>
          <a:xfrm>
            <a:off x="234950" y="1331913"/>
            <a:ext cx="2306638" cy="2481262"/>
          </a:xfrm>
          <a:prstGeom prst="rect">
            <a:avLst/>
          </a:prstGeom>
          <a:noFill/>
          <a:ln w="9525">
            <a:noFill/>
          </a:ln>
        </p:spPr>
      </p:pic>
      <p:pic>
        <p:nvPicPr>
          <p:cNvPr id="14338" name="图片 16"/>
          <p:cNvPicPr>
            <a:picLocks noChangeAspect="1"/>
          </p:cNvPicPr>
          <p:nvPr/>
        </p:nvPicPr>
        <p:blipFill>
          <a:blip r:embed="rId2"/>
          <a:stretch>
            <a:fillRect/>
          </a:stretch>
        </p:blipFill>
        <p:spPr>
          <a:xfrm>
            <a:off x="4398963" y="307975"/>
            <a:ext cx="2403475" cy="1824038"/>
          </a:xfrm>
          <a:prstGeom prst="rect">
            <a:avLst/>
          </a:prstGeom>
          <a:noFill/>
          <a:ln w="9525">
            <a:noFill/>
          </a:ln>
        </p:spPr>
      </p:pic>
      <p:sp>
        <p:nvSpPr>
          <p:cNvPr id="5" name="左右箭头 4"/>
          <p:cNvSpPr/>
          <p:nvPr/>
        </p:nvSpPr>
        <p:spPr>
          <a:xfrm>
            <a:off x="2801938" y="2222500"/>
            <a:ext cx="1216025" cy="4857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pic>
        <p:nvPicPr>
          <p:cNvPr id="14340" name="图片 5"/>
          <p:cNvPicPr>
            <a:picLocks noChangeAspect="1"/>
          </p:cNvPicPr>
          <p:nvPr/>
        </p:nvPicPr>
        <p:blipFill>
          <a:blip r:embed="rId3"/>
          <a:stretch>
            <a:fillRect/>
          </a:stretch>
        </p:blipFill>
        <p:spPr>
          <a:xfrm>
            <a:off x="4400550" y="3117850"/>
            <a:ext cx="2401888" cy="1849438"/>
          </a:xfrm>
          <a:prstGeom prst="rect">
            <a:avLst/>
          </a:prstGeom>
          <a:noFill/>
          <a:ln w="9525">
            <a:noFill/>
          </a:ln>
        </p:spPr>
      </p:pic>
      <p:sp>
        <p:nvSpPr>
          <p:cNvPr id="8" name="加号 7"/>
          <p:cNvSpPr/>
          <p:nvPr/>
        </p:nvSpPr>
        <p:spPr>
          <a:xfrm>
            <a:off x="5143500" y="2132013"/>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14342" name="文本框 8"/>
          <p:cNvSpPr txBox="1"/>
          <p:nvPr/>
        </p:nvSpPr>
        <p:spPr>
          <a:xfrm>
            <a:off x="7021513" y="33338"/>
            <a:ext cx="2143125" cy="4246562"/>
          </a:xfrm>
          <a:prstGeom prst="rect">
            <a:avLst/>
          </a:prstGeom>
          <a:noFill/>
          <a:ln w="9525">
            <a:noFill/>
          </a:ln>
        </p:spPr>
        <p:txBody>
          <a:bodyPr wrap="square" anchor="t">
            <a:spAutoFit/>
          </a:bodyPr>
          <a:p>
            <a:pPr indent="0"/>
            <a:r>
              <a:rPr lang="zh-CN" altLang="en-US">
                <a:latin typeface="Calibri" pitchFamily="34" charset="0"/>
                <a:ea typeface="宋体" charset="-122"/>
              </a:rPr>
              <a:t>split the new six-bar mechanism into two parts,  the </a:t>
            </a:r>
            <a:r>
              <a:rPr lang="en-US" altLang="zh-CN">
                <a:latin typeface="Calibri" pitchFamily="34" charset="0"/>
                <a:ea typeface="宋体" charset="-122"/>
              </a:rPr>
              <a:t>upper</a:t>
            </a:r>
            <a:r>
              <a:rPr lang="zh-CN" altLang="en-US">
                <a:latin typeface="Calibri" pitchFamily="34" charset="0"/>
                <a:ea typeface="宋体" charset="-122"/>
              </a:rPr>
              <a:t> </a:t>
            </a:r>
            <a:r>
              <a:rPr lang="en-US" altLang="zh-CN">
                <a:latin typeface="Calibri" pitchFamily="34" charset="0"/>
                <a:ea typeface="宋体" charset="-122"/>
              </a:rPr>
              <a:t>part</a:t>
            </a:r>
            <a:r>
              <a:rPr lang="zh-CN" altLang="en-US">
                <a:latin typeface="Calibri" pitchFamily="34" charset="0"/>
                <a:ea typeface="宋体" charset="-122"/>
              </a:rPr>
              <a:t> has a quick return characteristic (quick return coefficient K=1.4), and the </a:t>
            </a:r>
            <a:r>
              <a:rPr lang="en-US" altLang="zh-CN">
                <a:latin typeface="Calibri" pitchFamily="34" charset="0"/>
                <a:ea typeface="宋体" charset="-122"/>
              </a:rPr>
              <a:t>lower</a:t>
            </a:r>
            <a:r>
              <a:rPr lang="zh-CN" altLang="en-US">
                <a:latin typeface="Calibri" pitchFamily="34" charset="0"/>
                <a:ea typeface="宋体" charset="-122"/>
              </a:rPr>
              <a:t> </a:t>
            </a:r>
            <a:r>
              <a:rPr lang="en-US" altLang="zh-CN">
                <a:latin typeface="Calibri" pitchFamily="34" charset="0"/>
                <a:ea typeface="宋体" charset="-122"/>
              </a:rPr>
              <a:t>part</a:t>
            </a:r>
            <a:r>
              <a:rPr lang="zh-CN" altLang="en-US">
                <a:latin typeface="Calibri" pitchFamily="34" charset="0"/>
                <a:ea typeface="宋体" charset="-122"/>
              </a:rPr>
              <a:t> can make a</a:t>
            </a:r>
            <a:r>
              <a:rPr lang="en-US" altLang="zh-CN">
                <a:latin typeface="Calibri" pitchFamily="34" charset="0"/>
                <a:ea typeface="宋体" charset="-122"/>
              </a:rPr>
              <a:t>n</a:t>
            </a:r>
            <a:r>
              <a:rPr lang="zh-CN" altLang="en-US">
                <a:latin typeface="Calibri" pitchFamily="34" charset="0"/>
                <a:ea typeface="宋体" charset="-122"/>
              </a:rPr>
              <a:t> </a:t>
            </a:r>
            <a:r>
              <a:rPr lang="en-US" altLang="zh-CN">
                <a:latin typeface="Calibri" pitchFamily="34" charset="0"/>
                <a:ea typeface="宋体" charset="-122"/>
              </a:rPr>
              <a:t>arc</a:t>
            </a:r>
            <a:r>
              <a:rPr lang="zh-CN" altLang="en-US">
                <a:latin typeface="Calibri" pitchFamily="34" charset="0"/>
                <a:ea typeface="宋体" charset="-122"/>
              </a:rPr>
              <a:t> trajectory </a:t>
            </a:r>
            <a:r>
              <a:rPr lang="en-US" altLang="zh-CN">
                <a:latin typeface="Calibri" pitchFamily="34" charset="0"/>
                <a:ea typeface="宋体" charset="-122"/>
              </a:rPr>
              <a:t>with a certain step length </a:t>
            </a:r>
            <a:r>
              <a:rPr lang="zh-CN" altLang="en-US">
                <a:latin typeface="Calibri" pitchFamily="34" charset="0"/>
                <a:ea typeface="宋体" charset="-122"/>
              </a:rPr>
              <a:t>by adjusting the length of </a:t>
            </a:r>
            <a:r>
              <a:rPr lang="en-US" altLang="zh-CN">
                <a:latin typeface="Calibri" pitchFamily="34" charset="0"/>
                <a:ea typeface="宋体" charset="-122"/>
              </a:rPr>
              <a:t>A</a:t>
            </a:r>
            <a:r>
              <a:rPr lang="zh-CN" altLang="en-US">
                <a:latin typeface="Calibri" pitchFamily="34" charset="0"/>
                <a:ea typeface="宋体" charset="-122"/>
              </a:rPr>
              <a:t>D(DE) and angle α</a:t>
            </a:r>
            <a:endParaRPr lang="zh-CN" altLang="en-US">
              <a:latin typeface="Calibri" pitchFamily="34" charset="0"/>
              <a:ea typeface="宋体" charset="-122"/>
            </a:endParaRPr>
          </a:p>
        </p:txBody>
      </p:sp>
    </p:spTree>
  </p:cSld>
  <p:clrMapOvr>
    <a:masterClrMapping/>
  </p:clrMapOvr>
  <p:transition spd="slow" advClick="0" advTm="0"/>
</p:sld>
</file>

<file path=ppt/tags/tag1.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3.xml><?xml version="1.0" encoding="utf-8"?>
<p:tagLst xmlns:p="http://schemas.openxmlformats.org/presentationml/2006/main">
  <p:tag name="KSO_WM_UNIT_TABLE_BEAUTIFY" val="smartTable{4d53b19b-b1ff-4ca5-a68d-a8b796ddd973}"/>
</p:tagLst>
</file>

<file path=ppt/tags/tag4.xml><?xml version="1.0" encoding="utf-8"?>
<p:tagLst xmlns:p="http://schemas.openxmlformats.org/presentationml/2006/main">
  <p:tag name="KSO_WM_UNIT_TABLE_BEAUTIFY" val="smartTable{4d53b19b-b1ff-4ca5-a68d-a8b796ddd973}"/>
</p:tagLst>
</file>

<file path=ppt/tags/tag5.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自定义 532">
      <a:dk1>
        <a:sysClr val="windowText" lastClr="000000"/>
      </a:dk1>
      <a:lt1>
        <a:sysClr val="window" lastClr="FFFFFF"/>
      </a:lt1>
      <a:dk2>
        <a:srgbClr val="1F497D"/>
      </a:dk2>
      <a:lt2>
        <a:srgbClr val="EEECE1"/>
      </a:lt2>
      <a:accent1>
        <a:srgbClr val="149F8F"/>
      </a:accent1>
      <a:accent2>
        <a:srgbClr val="149F8F"/>
      </a:accent2>
      <a:accent3>
        <a:srgbClr val="149F8F"/>
      </a:accent3>
      <a:accent4>
        <a:srgbClr val="149F8F"/>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12293</Words>
  <Application>WPS 演示</Application>
  <PresentationFormat>自定义</PresentationFormat>
  <Paragraphs>481</Paragraphs>
  <Slides>46</Slides>
  <Notes>24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46</vt:i4>
      </vt:variant>
    </vt:vector>
  </HeadingPairs>
  <TitlesOfParts>
    <vt:vector size="67" baseType="lpstr">
      <vt:lpstr>Arial</vt:lpstr>
      <vt:lpstr>方正书宋_GBK</vt:lpstr>
      <vt:lpstr>Wingdings</vt:lpstr>
      <vt:lpstr>Calibri</vt:lpstr>
      <vt:lpstr>Helvetica Neue</vt:lpstr>
      <vt:lpstr>宋体</vt:lpstr>
      <vt:lpstr>汉仪书宋二KW</vt:lpstr>
      <vt:lpstr>微软雅黑</vt:lpstr>
      <vt:lpstr>汉仪旗黑</vt:lpstr>
      <vt:lpstr>hakuyoxingshu7000</vt:lpstr>
      <vt:lpstr>Times New Roman Regular</vt:lpstr>
      <vt:lpstr>方正正准黑简体</vt:lpstr>
      <vt:lpstr>冬青黑体简体中文</vt:lpstr>
      <vt:lpstr>方正正中黑简体</vt:lpstr>
      <vt:lpstr>Times New Roman Bold</vt:lpstr>
      <vt:lpstr>Times New Roman</vt:lpstr>
      <vt:lpstr>宋体</vt:lpstr>
      <vt:lpstr>Arial Unicode MS</vt:lpstr>
      <vt:lpstr>苹方-简</vt:lpstr>
      <vt:lpstr>宋体-简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lastModifiedBy>chenpeizhi66</cp:lastModifiedBy>
  <cp:revision>386</cp:revision>
  <dcterms:created xsi:type="dcterms:W3CDTF">2021-01-04T07:14:31Z</dcterms:created>
  <dcterms:modified xsi:type="dcterms:W3CDTF">2021-01-04T07:14:31Z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2052-2.8.1.4731</vt:lpwstr>
  </property>
</Properties>
</file>